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1"/>
  </p:notesMasterIdLst>
  <p:sldIdLst>
    <p:sldId id="256" r:id="rId2"/>
    <p:sldId id="258" r:id="rId3"/>
    <p:sldId id="261" r:id="rId4"/>
    <p:sldId id="262" r:id="rId5"/>
    <p:sldId id="263" r:id="rId6"/>
    <p:sldId id="259" r:id="rId7"/>
    <p:sldId id="265" r:id="rId8"/>
    <p:sldId id="264" r:id="rId9"/>
    <p:sldId id="260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292"/>
    <p:restoredTop sz="94674"/>
  </p:normalViewPr>
  <p:slideViewPr>
    <p:cSldViewPr snapToGrid="0" snapToObjects="1">
      <p:cViewPr varScale="1">
        <p:scale>
          <a:sx n="121" d="100"/>
          <a:sy n="121" d="100"/>
        </p:scale>
        <p:origin x="176" y="20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2010-2019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rgbClr val="00B050">
                <a:alpha val="78000"/>
              </a:srgbClr>
            </a:solidFill>
            <a:ln>
              <a:noFill/>
            </a:ln>
            <a:effectLst/>
            <a:sp3d/>
          </c:spPr>
          <c:invertIfNegative val="0"/>
          <c:cat>
            <c:strRef>
              <c:f>Sheet1!$A$2:$A$4</c:f>
              <c:strCache>
                <c:ptCount val="3"/>
                <c:pt idx="0">
                  <c:v>FALL SEMSESTER</c:v>
                </c:pt>
                <c:pt idx="1">
                  <c:v>SPRING SEMESTER</c:v>
                </c:pt>
                <c:pt idx="2">
                  <c:v>SUMMER SEMESTER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366</c:v>
                </c:pt>
                <c:pt idx="1">
                  <c:v>562</c:v>
                </c:pt>
                <c:pt idx="2">
                  <c:v>419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804-934E-8580-C746A1EB96E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rgbClr val="00B0F0">
                <a:alpha val="78000"/>
              </a:srgbClr>
            </a:solidFill>
            <a:ln>
              <a:noFill/>
            </a:ln>
            <a:effectLst/>
            <a:sp3d/>
          </c:spPr>
          <c:invertIfNegative val="0"/>
          <c:cat>
            <c:strRef>
              <c:f>Sheet1!$A$2:$A$4</c:f>
              <c:strCache>
                <c:ptCount val="3"/>
                <c:pt idx="0">
                  <c:v>FALL SEMSESTER</c:v>
                </c:pt>
                <c:pt idx="1">
                  <c:v>SPRING SEMESTER</c:v>
                </c:pt>
                <c:pt idx="2">
                  <c:v>SUMMER SEMESTER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466</c:v>
                </c:pt>
                <c:pt idx="1">
                  <c:v>922</c:v>
                </c:pt>
                <c:pt idx="2">
                  <c:v>686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804-934E-8580-C746A1EB96E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rgbClr val="0070C0">
                <a:alpha val="78000"/>
              </a:srgbClr>
            </a:solidFill>
            <a:ln>
              <a:noFill/>
            </a:ln>
            <a:effectLst/>
            <a:sp3d/>
          </c:spPr>
          <c:invertIfNegative val="0"/>
          <c:cat>
            <c:strRef>
              <c:f>Sheet1!$A$2:$A$4</c:f>
              <c:strCache>
                <c:ptCount val="3"/>
                <c:pt idx="0">
                  <c:v>FALL SEMSESTER</c:v>
                </c:pt>
                <c:pt idx="1">
                  <c:v>SPRING SEMESTER</c:v>
                </c:pt>
                <c:pt idx="2">
                  <c:v>SUMMER SEMESTER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479</c:v>
                </c:pt>
                <c:pt idx="1">
                  <c:v>1146</c:v>
                </c:pt>
                <c:pt idx="2">
                  <c:v>667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804-934E-8580-C746A1EB96EB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rgbClr val="002060">
                <a:alpha val="78000"/>
              </a:srgbClr>
            </a:solidFill>
            <a:ln>
              <a:noFill/>
            </a:ln>
            <a:effectLst/>
            <a:sp3d/>
          </c:spPr>
          <c:invertIfNegative val="0"/>
          <c:cat>
            <c:strRef>
              <c:f>Sheet1!$A$2:$A$4</c:f>
              <c:strCache>
                <c:ptCount val="3"/>
                <c:pt idx="0">
                  <c:v>FALL SEMSESTER</c:v>
                </c:pt>
                <c:pt idx="1">
                  <c:v>SPRING SEMESTER</c:v>
                </c:pt>
                <c:pt idx="2">
                  <c:v>SUMMER SEMESTER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527</c:v>
                </c:pt>
                <c:pt idx="1">
                  <c:v>1278</c:v>
                </c:pt>
                <c:pt idx="2">
                  <c:v>566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804-934E-8580-C746A1EB96EB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7030A0">
                <a:alpha val="78000"/>
              </a:srgbClr>
            </a:solidFill>
            <a:ln>
              <a:noFill/>
            </a:ln>
            <a:effectLst/>
            <a:sp3d/>
          </c:spPr>
          <c:invertIfNegative val="0"/>
          <c:cat>
            <c:strRef>
              <c:f>Sheet1!$A$2:$A$4</c:f>
              <c:strCache>
                <c:ptCount val="3"/>
                <c:pt idx="0">
                  <c:v>FALL SEMSESTER</c:v>
                </c:pt>
                <c:pt idx="1">
                  <c:v>SPRING SEMESTER</c:v>
                </c:pt>
                <c:pt idx="2">
                  <c:v>SUMMER SEMESTER</c:v>
                </c:pt>
              </c:strCache>
            </c:strRef>
          </c:cat>
          <c:val>
            <c:numRef>
              <c:f>Sheet1!$F$2:$F$4</c:f>
              <c:numCache>
                <c:formatCode>General</c:formatCode>
                <c:ptCount val="3"/>
                <c:pt idx="0">
                  <c:v>565</c:v>
                </c:pt>
                <c:pt idx="1">
                  <c:v>1237</c:v>
                </c:pt>
                <c:pt idx="2">
                  <c:v>608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804-934E-8580-C746A1EB96EB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  <a:alpha val="56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Sheet1!$A$2:$A$4</c:f>
              <c:strCache>
                <c:ptCount val="3"/>
                <c:pt idx="0">
                  <c:v>FALL SEMSESTER</c:v>
                </c:pt>
                <c:pt idx="1">
                  <c:v>SPRING SEMESTER</c:v>
                </c:pt>
                <c:pt idx="2">
                  <c:v>SUMMER SEMESTER</c:v>
                </c:pt>
              </c:strCache>
            </c:strRef>
          </c:cat>
          <c:val>
            <c:numRef>
              <c:f>Sheet1!$G$2:$G$4</c:f>
              <c:numCache>
                <c:formatCode>General</c:formatCode>
                <c:ptCount val="3"/>
                <c:pt idx="0">
                  <c:v>509</c:v>
                </c:pt>
                <c:pt idx="1">
                  <c:v>1540</c:v>
                </c:pt>
                <c:pt idx="2">
                  <c:v>586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804-934E-8580-C746A1EB96EB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C00000">
                <a:alpha val="84000"/>
              </a:srgbClr>
            </a:solidFill>
            <a:ln>
              <a:noFill/>
            </a:ln>
            <a:effectLst/>
            <a:sp3d/>
          </c:spPr>
          <c:invertIfNegative val="0"/>
          <c:cat>
            <c:strRef>
              <c:f>Sheet1!$A$2:$A$4</c:f>
              <c:strCache>
                <c:ptCount val="3"/>
                <c:pt idx="0">
                  <c:v>FALL SEMSESTER</c:v>
                </c:pt>
                <c:pt idx="1">
                  <c:v>SPRING SEMESTER</c:v>
                </c:pt>
                <c:pt idx="2">
                  <c:v>SUMMER SEMESTER</c:v>
                </c:pt>
              </c:strCache>
            </c:strRef>
          </c:cat>
          <c:val>
            <c:numRef>
              <c:f>Sheet1!$H$2:$H$4</c:f>
              <c:numCache>
                <c:formatCode>General</c:formatCode>
                <c:ptCount val="3"/>
                <c:pt idx="0">
                  <c:v>551</c:v>
                </c:pt>
                <c:pt idx="1">
                  <c:v>1336</c:v>
                </c:pt>
                <c:pt idx="2">
                  <c:v>587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804-934E-8580-C746A1EB96EB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bg2">
                <a:lumMod val="20000"/>
                <a:lumOff val="80000"/>
                <a:alpha val="78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Sheet1!$A$2:$A$4</c:f>
              <c:strCache>
                <c:ptCount val="3"/>
                <c:pt idx="0">
                  <c:v>FALL SEMSESTER</c:v>
                </c:pt>
                <c:pt idx="1">
                  <c:v>SPRING SEMESTER</c:v>
                </c:pt>
                <c:pt idx="2">
                  <c:v>SUMMER SEMESTER</c:v>
                </c:pt>
              </c:strCache>
            </c:strRef>
          </c:cat>
          <c:val>
            <c:numRef>
              <c:f>Sheet1!$I$2:$I$4</c:f>
              <c:numCache>
                <c:formatCode>General</c:formatCode>
                <c:ptCount val="3"/>
                <c:pt idx="0">
                  <c:v>586</c:v>
                </c:pt>
                <c:pt idx="1">
                  <c:v>1565</c:v>
                </c:pt>
                <c:pt idx="2">
                  <c:v>609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0804-934E-8580-C746A1EB96EB}"/>
            </c:ext>
          </c:extLst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bg1">
                <a:lumMod val="50000"/>
                <a:lumOff val="50000"/>
                <a:alpha val="78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Sheet1!$A$2:$A$4</c:f>
              <c:strCache>
                <c:ptCount val="3"/>
                <c:pt idx="0">
                  <c:v>FALL SEMSESTER</c:v>
                </c:pt>
                <c:pt idx="1">
                  <c:v>SPRING SEMESTER</c:v>
                </c:pt>
                <c:pt idx="2">
                  <c:v>SUMMER SEMESTER</c:v>
                </c:pt>
              </c:strCache>
            </c:strRef>
          </c:cat>
          <c:val>
            <c:numRef>
              <c:f>Sheet1!$J$2:$J$4</c:f>
              <c:numCache>
                <c:formatCode>General</c:formatCode>
                <c:ptCount val="3"/>
                <c:pt idx="0">
                  <c:v>580</c:v>
                </c:pt>
                <c:pt idx="1">
                  <c:v>1500</c:v>
                </c:pt>
                <c:pt idx="2">
                  <c:v>631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804-934E-8580-C746A1EB96EB}"/>
            </c:ext>
          </c:extLst>
        </c:ser>
        <c:ser>
          <c:idx val="9"/>
          <c:order val="9"/>
          <c:tx>
            <c:strRef>
              <c:f>Sheet1!$K$1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  <a:alpha val="78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Sheet1!$A$2:$A$4</c:f>
              <c:strCache>
                <c:ptCount val="3"/>
                <c:pt idx="0">
                  <c:v>FALL SEMSESTER</c:v>
                </c:pt>
                <c:pt idx="1">
                  <c:v>SPRING SEMESTER</c:v>
                </c:pt>
                <c:pt idx="2">
                  <c:v>SUMMER SEMESTER</c:v>
                </c:pt>
              </c:strCache>
            </c:strRef>
          </c:cat>
          <c:val>
            <c:numRef>
              <c:f>Sheet1!$K$2:$K$4</c:f>
              <c:numCache>
                <c:formatCode>General</c:formatCode>
                <c:ptCount val="3"/>
                <c:pt idx="1">
                  <c:v>1718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0804-934E-8580-C746A1EB96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67671055"/>
        <c:axId val="1167672735"/>
        <c:axId val="0"/>
      </c:bar3DChart>
      <c:catAx>
        <c:axId val="11676710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67672735"/>
        <c:crosses val="autoZero"/>
        <c:auto val="1"/>
        <c:lblAlgn val="ctr"/>
        <c:lblOffset val="100"/>
        <c:noMultiLvlLbl val="0"/>
      </c:catAx>
      <c:valAx>
        <c:axId val="116767273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6767105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5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  <a:alpha val="84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  <a:alpha val="7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47514E-02C0-4E46-B3DC-4ADBBAE13FE5}" type="datetimeFigureOut">
              <a:rPr lang="en-US" smtClean="0"/>
              <a:t>2/13/19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50F20F-D0FF-7349-A8FA-EBDD39D47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5685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2/12/19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2/12/19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2/12/19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2/12/19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2/12/19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2/12/19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2/12/19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2/12/19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2/12/19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2/12/19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2/12/19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2/12/19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240EB8-B0AE-F947-9476-6BB2CC9B57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Graduate Records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99F283-DB5A-F64E-80E9-5F665B8D657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Darci L. Rollins</a:t>
            </a:r>
          </a:p>
          <a:p>
            <a:r>
              <a:rPr lang="en-US" dirty="0"/>
              <a:t>Records Coordinator since 2010.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3F4773-AA3E-7848-888C-E56799C756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7784" y="1012933"/>
            <a:ext cx="4304862" cy="2236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1988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D8942-42DB-EF4C-9A6F-1C08241B2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Graduate Students </a:t>
            </a:r>
            <a:br>
              <a:rPr lang="en-US" dirty="0"/>
            </a:br>
            <a:r>
              <a:rPr lang="en-US" dirty="0"/>
              <a:t> 2010 - 2019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4330BE2-EC4E-7742-AFA4-1630408172A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8069455"/>
              </p:ext>
            </p:extLst>
          </p:nvPr>
        </p:nvGraphicFramePr>
        <p:xfrm>
          <a:off x="1103313" y="2052638"/>
          <a:ext cx="8947150" cy="4195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103664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EB6A2-4FA9-4C46-8E69-594641AAA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Paperless petitions and forms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09F2FE-B231-ED4C-89FB-682991B82D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Over 16 credit hour limit.</a:t>
            </a:r>
          </a:p>
          <a:p>
            <a:r>
              <a:rPr lang="en-US" sz="2400" dirty="0"/>
              <a:t>Individual exception to committee policy.</a:t>
            </a:r>
          </a:p>
          <a:p>
            <a:r>
              <a:rPr lang="en-US" sz="2400" dirty="0"/>
              <a:t>Committee petition online (new online 2018).</a:t>
            </a:r>
          </a:p>
          <a:p>
            <a:r>
              <a:rPr lang="en-US" sz="2400" dirty="0"/>
              <a:t>Time Limit exceptions.</a:t>
            </a:r>
          </a:p>
          <a:p>
            <a:r>
              <a:rPr lang="en-US" sz="2400" dirty="0"/>
              <a:t>Non-matriculated credits (new form 2018).</a:t>
            </a:r>
          </a:p>
          <a:p>
            <a:r>
              <a:rPr lang="en-US" sz="2400" dirty="0"/>
              <a:t>Language Verifications forms and documentation.</a:t>
            </a:r>
          </a:p>
          <a:p>
            <a:r>
              <a:rPr lang="en-US" sz="2400" dirty="0"/>
              <a:t> Manuscript Submission forms (new 2018).</a:t>
            </a:r>
          </a:p>
          <a:p>
            <a:r>
              <a:rPr lang="en-US" sz="2400" dirty="0"/>
              <a:t>Applying for graduation, the first time is on CIS.</a:t>
            </a:r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896439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CF295-46C5-894F-BBDE-932C65D42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979848" cy="1400530"/>
          </a:xfrm>
        </p:spPr>
        <p:txBody>
          <a:bodyPr/>
          <a:lstStyle/>
          <a:p>
            <a:pPr algn="ctr"/>
            <a:r>
              <a:rPr lang="en-US" dirty="0"/>
              <a:t>Apply Yourself</a:t>
            </a:r>
            <a:br>
              <a:rPr lang="en-US" dirty="0"/>
            </a:br>
            <a:r>
              <a:rPr lang="en-US" dirty="0"/>
              <a:t>Tracking bachelor&amp; master degrees.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D661A6-B2E1-1E45-9936-8E873889F0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676" y="2501462"/>
            <a:ext cx="11845158" cy="3746937"/>
          </a:xfrm>
        </p:spPr>
        <p:txBody>
          <a:bodyPr>
            <a:normAutofit/>
          </a:bodyPr>
          <a:lstStyle/>
          <a:p>
            <a:r>
              <a:rPr lang="en-US" sz="2400" dirty="0"/>
              <a:t>Tracking students who are admitted to the bachelor &amp; master combined program of Interest.</a:t>
            </a:r>
          </a:p>
          <a:p>
            <a:pPr lvl="1"/>
            <a:r>
              <a:rPr lang="en-US" sz="2200" dirty="0"/>
              <a:t>Notifying the department by email with the new requirement;  having the bachelor &amp; master credit petition submitted by their 1</a:t>
            </a:r>
            <a:r>
              <a:rPr lang="en-US" sz="2200" baseline="30000" dirty="0"/>
              <a:t>st</a:t>
            </a:r>
            <a:r>
              <a:rPr lang="en-US" sz="2200" dirty="0"/>
              <a:t> matriculated semester.</a:t>
            </a:r>
          </a:p>
          <a:p>
            <a:pPr lvl="1"/>
            <a:r>
              <a:rPr lang="en-US" sz="2200" dirty="0"/>
              <a:t>Updating information on the petition page.</a:t>
            </a:r>
          </a:p>
          <a:p>
            <a:pPr lvl="2"/>
            <a:r>
              <a:rPr lang="en-US" sz="2000" dirty="0"/>
              <a:t>Graduation Office entered in bachelor &amp; master approved coursework in students’ online files under the petition tab.</a:t>
            </a:r>
          </a:p>
        </p:txBody>
      </p:sp>
    </p:spTree>
    <p:extLst>
      <p:ext uri="{BB962C8B-B14F-4D97-AF65-F5344CB8AC3E}">
        <p14:creationId xmlns:p14="http://schemas.microsoft.com/office/powerpoint/2010/main" val="30981082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AAB67-4F78-744D-B841-629CDC9110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Dual and Concurrent Degrees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45BCA8-48B3-8444-941D-DFFDA1FB15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Tracking Dual and Concurrent Degrees.</a:t>
            </a:r>
          </a:p>
          <a:p>
            <a:pPr lvl="1"/>
            <a:r>
              <a:rPr lang="en-US" sz="2200" dirty="0"/>
              <a:t>Requesting from department a list of all students who have elected to do a Dual or Concurrent Degree.  </a:t>
            </a:r>
          </a:p>
          <a:p>
            <a:pPr lvl="1"/>
            <a:r>
              <a:rPr lang="en-US" sz="2200" dirty="0"/>
              <a:t>Enter this identifying information into the students’ online files.</a:t>
            </a:r>
          </a:p>
          <a:p>
            <a:pPr marL="457200" lvl="1" indent="0">
              <a:buNone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2448934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0D7EE7-2C5A-4B4F-B5BF-51F02CB1B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545021" y="147145"/>
            <a:ext cx="13737021" cy="1817314"/>
          </a:xfrm>
        </p:spPr>
        <p:txBody>
          <a:bodyPr/>
          <a:lstStyle/>
          <a:p>
            <a:pPr algn="ctr"/>
            <a:r>
              <a:rPr lang="en-US" sz="3600" dirty="0"/>
              <a:t>Updates in the Graduate Tracking System</a:t>
            </a:r>
            <a:br>
              <a:rPr lang="en-US" sz="3600" dirty="0"/>
            </a:br>
            <a:r>
              <a:rPr lang="en-US" sz="3200" dirty="0"/>
              <a:t>2018</a:t>
            </a:r>
            <a:br>
              <a:rPr lang="en-US" sz="3200" dirty="0"/>
            </a:br>
            <a:r>
              <a:rPr lang="en-US" sz="3200" dirty="0"/>
              <a:t>Committee Petitions &amp; Faculty Committee Report.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9CA87D6-4253-0946-9515-98A4645188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276" y="1964459"/>
            <a:ext cx="2580546" cy="3830595"/>
          </a:xfrm>
          <a:prstGeom prst="rect">
            <a:avLst/>
          </a:prstGeom>
        </p:spPr>
      </p:pic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D828F3FA-ACCB-0E46-B55E-9F826AAF26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947839" y="2714033"/>
            <a:ext cx="3910528" cy="3081021"/>
          </a:xfr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597FABD-9867-5747-8638-A204F41000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9353" y="2779365"/>
            <a:ext cx="4705372" cy="368288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67FB8FA-EE51-654F-8452-DBC5E57B7389}"/>
              </a:ext>
            </a:extLst>
          </p:cNvPr>
          <p:cNvSpPr txBox="1"/>
          <p:nvPr/>
        </p:nvSpPr>
        <p:spPr>
          <a:xfrm>
            <a:off x="9438290" y="6011917"/>
            <a:ext cx="1444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Continued </a:t>
            </a:r>
          </a:p>
        </p:txBody>
      </p:sp>
    </p:spTree>
    <p:extLst>
      <p:ext uri="{BB962C8B-B14F-4D97-AF65-F5344CB8AC3E}">
        <p14:creationId xmlns:p14="http://schemas.microsoft.com/office/powerpoint/2010/main" val="3569293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53C5B-917A-7D4F-BEA4-A285E9BD1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Updates 2018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27E041-9BC3-B54B-91E7-8D3A574016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676" y="1853248"/>
            <a:ext cx="13053848" cy="439515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Updated graduated student report to show totals of students.</a:t>
            </a:r>
          </a:p>
          <a:p>
            <a:r>
              <a:rPr lang="en-US" sz="2800" dirty="0"/>
              <a:t>Updated policy for BS/MS petitions with Registrar’s Office.</a:t>
            </a:r>
          </a:p>
          <a:p>
            <a:r>
              <a:rPr lang="en-US" sz="2800" dirty="0"/>
              <a:t>Changed name of committee petition from Blanket to Committee.</a:t>
            </a:r>
          </a:p>
          <a:p>
            <a:pPr lvl="2"/>
            <a:r>
              <a:rPr lang="en-US" sz="2400" dirty="0"/>
              <a:t>Blanket Committees.</a:t>
            </a:r>
          </a:p>
          <a:p>
            <a:pPr lvl="2"/>
            <a:r>
              <a:rPr lang="en-US" sz="2400" dirty="0"/>
              <a:t>Core Committees.</a:t>
            </a:r>
          </a:p>
          <a:p>
            <a:pPr lvl="2"/>
            <a:r>
              <a:rPr lang="en-US" sz="2400" dirty="0"/>
              <a:t>Set Committees.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FBEA0A-54E3-DB4B-B732-53F5FEAC47DC}"/>
              </a:ext>
            </a:extLst>
          </p:cNvPr>
          <p:cNvSpPr txBox="1"/>
          <p:nvPr/>
        </p:nvSpPr>
        <p:spPr>
          <a:xfrm>
            <a:off x="9984828" y="6358759"/>
            <a:ext cx="1380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Continued</a:t>
            </a:r>
          </a:p>
        </p:txBody>
      </p:sp>
    </p:spTree>
    <p:extLst>
      <p:ext uri="{BB962C8B-B14F-4D97-AF65-F5344CB8AC3E}">
        <p14:creationId xmlns:p14="http://schemas.microsoft.com/office/powerpoint/2010/main" val="551713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5A3CBB-D595-3141-876B-57FE2953E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i="1" dirty="0"/>
              <a:t>Graduate Student Summary</a:t>
            </a:r>
            <a:br>
              <a:rPr lang="en-US" sz="2000" i="1" dirty="0"/>
            </a:br>
            <a:r>
              <a:rPr lang="en-US" sz="2400" i="1" dirty="0"/>
              <a:t>A</a:t>
            </a:r>
            <a:r>
              <a:rPr lang="en-US" sz="2400" dirty="0"/>
              <a:t>ll tabs in their online files are open to students for view.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F3DD86F-D6E3-E741-A36E-02A252F242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92823" y="2959260"/>
            <a:ext cx="3358109" cy="3519416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C5CCDAE-224C-1F48-AA20-7EB62A21B7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9191" y="4409702"/>
            <a:ext cx="2663740" cy="196067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D803BB9-2F38-0B44-884A-D60B3E94E1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835" y="1853248"/>
            <a:ext cx="7846712" cy="221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9296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E1FD0F4-2CD0-DA4E-9ABE-C20972AD27E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95000"/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  <a:effectLst>
            <a:outerShdw blurRad="304800" dist="241300" dir="9300000" sx="85000" sy="85000" algn="ctr" rotWithShape="0">
              <a:srgbClr val="000000">
                <a:alpha val="0"/>
              </a:srgb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D5B9AC4-5379-AD40-BB56-50C035527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Upcoming updates for 2019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895CC4-C62D-D247-8546-05C490A647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3600" dirty="0"/>
              <a:t>Graduate Advisors comment tab.</a:t>
            </a:r>
          </a:p>
          <a:p>
            <a:r>
              <a:rPr lang="en-US" sz="3600" dirty="0"/>
              <a:t>Graduated student report for departments.</a:t>
            </a:r>
          </a:p>
          <a:p>
            <a:r>
              <a:rPr lang="en-US" sz="3600" dirty="0"/>
              <a:t>Committee petition audit report-show approvals.</a:t>
            </a:r>
          </a:p>
          <a:p>
            <a:r>
              <a:rPr lang="en-US" sz="3600" dirty="0"/>
              <a:t>Template for program of study.</a:t>
            </a:r>
          </a:p>
          <a:p>
            <a:r>
              <a:rPr lang="en-US" sz="3600" dirty="0"/>
              <a:t>Continue to look for opportunities to serve the graduate students, Graduate Advisors and Faculty.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054524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2570</TotalTime>
  <Words>277</Words>
  <Application>Microsoft Macintosh PowerPoint</Application>
  <PresentationFormat>Widescreen</PresentationFormat>
  <Paragraphs>41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Century Gothic</vt:lpstr>
      <vt:lpstr>Wingdings 3</vt:lpstr>
      <vt:lpstr>Ion</vt:lpstr>
      <vt:lpstr>Graduate Records</vt:lpstr>
      <vt:lpstr>Graduate Students   2010 - 2019</vt:lpstr>
      <vt:lpstr>Paperless petitions and forms</vt:lpstr>
      <vt:lpstr>Apply Yourself Tracking bachelor&amp; master degrees.</vt:lpstr>
      <vt:lpstr>Dual and Concurrent Degrees</vt:lpstr>
      <vt:lpstr>Updates in the Graduate Tracking System 2018 Committee Petitions &amp; Faculty Committee Report.</vt:lpstr>
      <vt:lpstr>Updates 2018</vt:lpstr>
      <vt:lpstr>Graduate Student Summary All tabs in their online files are open to students for view.</vt:lpstr>
      <vt:lpstr>Upcoming updates for 2019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Graduate Records</dc:title>
  <dc:creator>Microsoft Office User</dc:creator>
  <cp:lastModifiedBy>Microsoft Office User</cp:lastModifiedBy>
  <cp:revision>58</cp:revision>
  <dcterms:created xsi:type="dcterms:W3CDTF">2019-02-12T22:34:50Z</dcterms:created>
  <dcterms:modified xsi:type="dcterms:W3CDTF">2019-02-14T17:25:04Z</dcterms:modified>
</cp:coreProperties>
</file>