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266" r:id="rId5"/>
    <p:sldId id="259" r:id="rId6"/>
    <p:sldId id="267" r:id="rId7"/>
    <p:sldId id="268" r:id="rId8"/>
    <p:sldId id="269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3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3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2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8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1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4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6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4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9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163B-BBA9-4434-A38A-07D420DB1B2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AA49D-B65B-4CE7-A9CB-3F1092E27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0987" y="2224726"/>
            <a:ext cx="893449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dirty="0" smtClean="0"/>
              <a:t>Program Reviews/</a:t>
            </a:r>
          </a:p>
          <a:p>
            <a:pPr algn="ctr"/>
            <a:r>
              <a:rPr lang="en-US" sz="6600" dirty="0" smtClean="0"/>
              <a:t>Associate Dean Initiatives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9488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374" y="2781166"/>
            <a:ext cx="5784139" cy="34766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4828" y="569149"/>
            <a:ext cx="5493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PROGRAM REVIEW UPDATE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2469825" y="1838348"/>
            <a:ext cx="1093510" cy="4336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Visit scheduled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563335" y="1838348"/>
            <a:ext cx="1093510" cy="4336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Visit complete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656845" y="1838347"/>
            <a:ext cx="1093510" cy="43363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Ad-hoc</a:t>
            </a:r>
          </a:p>
          <a:p>
            <a:pPr algn="ctr"/>
            <a:r>
              <a:rPr lang="en-US" sz="1400" dirty="0" smtClean="0"/>
              <a:t>reporting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5750355" y="1838347"/>
            <a:ext cx="1093510" cy="43363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Grad Council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843865" y="1838346"/>
            <a:ext cx="1093510" cy="43363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Wrap-up</a:t>
            </a:r>
          </a:p>
          <a:p>
            <a:pPr algn="ctr"/>
            <a:r>
              <a:rPr lang="en-US" sz="1400" dirty="0" smtClean="0"/>
              <a:t>scheduled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7937375" y="1838345"/>
            <a:ext cx="1093510" cy="4336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Complete!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25373" y="1855511"/>
            <a:ext cx="174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Review timeline: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11629" y="367645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19794" y="3540769"/>
            <a:ext cx="275889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600" i="1" dirty="0" smtClean="0"/>
              <a:t>includes coordination of 7+</a:t>
            </a:r>
          </a:p>
          <a:p>
            <a:r>
              <a:rPr lang="en-US" sz="1600" i="1" dirty="0" smtClean="0"/>
              <a:t>reviews for the Business School</a:t>
            </a:r>
          </a:p>
          <a:p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8955463" y="5404822"/>
            <a:ext cx="3092578" cy="1200329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MOU update responses</a:t>
            </a:r>
          </a:p>
          <a:p>
            <a:r>
              <a:rPr lang="en-US" dirty="0" smtClean="0"/>
              <a:t>are in progress as well:</a:t>
            </a:r>
          </a:p>
          <a:p>
            <a:r>
              <a:rPr lang="en-US" dirty="0" smtClean="0"/>
              <a:t>4/9 received from Fall requests</a:t>
            </a:r>
          </a:p>
          <a:p>
            <a:r>
              <a:rPr lang="en-US" dirty="0" smtClean="0"/>
              <a:t>8 to be requested in Spring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0019" y="3399455"/>
            <a:ext cx="1702261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Over </a:t>
            </a:r>
            <a:r>
              <a:rPr lang="en-US" dirty="0" smtClean="0"/>
              <a:t>60 </a:t>
            </a:r>
            <a:r>
              <a:rPr lang="en-US" dirty="0" smtClean="0"/>
              <a:t>internal</a:t>
            </a:r>
          </a:p>
          <a:p>
            <a:r>
              <a:rPr lang="en-US" dirty="0" smtClean="0"/>
              <a:t>and external </a:t>
            </a:r>
          </a:p>
          <a:p>
            <a:r>
              <a:rPr lang="en-US" dirty="0" smtClean="0"/>
              <a:t>reviewers</a:t>
            </a:r>
            <a:endParaRPr lang="en-US" dirty="0"/>
          </a:p>
        </p:txBody>
      </p:sp>
      <p:cxnSp>
        <p:nvCxnSpPr>
          <p:cNvPr id="6" name="Straight Arrow Connector 5"/>
          <p:cNvCxnSpPr>
            <a:stCxn id="2" idx="3"/>
          </p:cNvCxnSpPr>
          <p:nvPr/>
        </p:nvCxnSpPr>
        <p:spPr>
          <a:xfrm>
            <a:off x="2172280" y="3861120"/>
            <a:ext cx="29754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7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3498" y="1225550"/>
            <a:ext cx="4972515" cy="449353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2019-20 REVIEWS  (10)</a:t>
            </a:r>
            <a:endParaRPr lang="en-US" sz="2800" dirty="0"/>
          </a:p>
          <a:p>
            <a:r>
              <a:rPr lang="en-US" dirty="0"/>
              <a:t> </a:t>
            </a:r>
          </a:p>
          <a:p>
            <a:pPr lvl="0"/>
            <a:r>
              <a:rPr lang="en-US" sz="2400" dirty="0"/>
              <a:t>Asian Studies</a:t>
            </a:r>
          </a:p>
          <a:p>
            <a:pPr lvl="0"/>
            <a:r>
              <a:rPr lang="en-US" sz="2400" dirty="0"/>
              <a:t>City &amp; Metropolitan Planning</a:t>
            </a:r>
          </a:p>
          <a:p>
            <a:pPr lvl="0"/>
            <a:r>
              <a:rPr lang="en-US" sz="2400" dirty="0"/>
              <a:t>Clinical Investigation MS</a:t>
            </a:r>
          </a:p>
          <a:p>
            <a:pPr lvl="0"/>
            <a:r>
              <a:rPr lang="en-US" sz="2400" dirty="0"/>
              <a:t>English</a:t>
            </a:r>
          </a:p>
          <a:p>
            <a:pPr lvl="0"/>
            <a:r>
              <a:rPr lang="en-US" sz="2400" dirty="0"/>
              <a:t>Health, Kinesiology and Recreation</a:t>
            </a:r>
          </a:p>
          <a:p>
            <a:pPr lvl="0"/>
            <a:r>
              <a:rPr lang="en-US" sz="2400" dirty="0"/>
              <a:t>Neurobiology and Anatomy</a:t>
            </a:r>
          </a:p>
          <a:p>
            <a:pPr lvl="0"/>
            <a:r>
              <a:rPr lang="en-US" sz="2400" dirty="0"/>
              <a:t>Nursing </a:t>
            </a:r>
            <a:endParaRPr lang="en-US" sz="2400" dirty="0" smtClean="0"/>
          </a:p>
          <a:p>
            <a:pPr lvl="0"/>
            <a:r>
              <a:rPr lang="en-US" sz="2400" dirty="0" smtClean="0"/>
              <a:t>Pathology/Medical </a:t>
            </a:r>
            <a:r>
              <a:rPr lang="en-US" sz="2400" dirty="0"/>
              <a:t>Laboratory Science</a:t>
            </a:r>
          </a:p>
          <a:p>
            <a:pPr lvl="0"/>
            <a:r>
              <a:rPr lang="en-US" sz="2400" dirty="0"/>
              <a:t>Pharmacotherapy</a:t>
            </a:r>
          </a:p>
          <a:p>
            <a:pPr lvl="0"/>
            <a:r>
              <a:rPr lang="en-US" sz="2400" dirty="0" err="1"/>
              <a:t>PharmD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52134" y="751556"/>
            <a:ext cx="861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FYI: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930233" y="5424600"/>
            <a:ext cx="2997487" cy="830997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Denise and I will meet</a:t>
            </a:r>
          </a:p>
          <a:p>
            <a:r>
              <a:rPr lang="en-US" sz="2400" dirty="0" smtClean="0"/>
              <a:t>with chairs this Spring.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16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2674" y="2037811"/>
            <a:ext cx="1184555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26 </a:t>
            </a:r>
            <a:r>
              <a:rPr lang="en-US" sz="2400" b="1" dirty="0"/>
              <a:t>high-quality reviews completed or on track to completion during last two </a:t>
            </a:r>
            <a:r>
              <a:rPr lang="en-US" sz="2400" b="1" dirty="0" smtClean="0"/>
              <a:t>years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Report compiling </a:t>
            </a:r>
            <a:r>
              <a:rPr lang="en-US" sz="2400" b="1" dirty="0"/>
              <a:t>d</a:t>
            </a:r>
            <a:r>
              <a:rPr lang="en-US" sz="2400" b="1" dirty="0" smtClean="0"/>
              <a:t>iversity topics from past reviews created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Program Review portal created and more extensive archiving system under development</a:t>
            </a:r>
          </a:p>
          <a:p>
            <a:pPr lvl="0"/>
            <a:r>
              <a:rPr lang="en-US" sz="2400" b="1" dirty="0"/>
              <a:t>	</a:t>
            </a:r>
            <a:r>
              <a:rPr lang="en-US" sz="2400" b="1" dirty="0" smtClean="0"/>
              <a:t>	</a:t>
            </a:r>
            <a:endParaRPr lang="en-US" sz="2400" dirty="0"/>
          </a:p>
          <a:p>
            <a:r>
              <a:rPr lang="en-US" b="1" dirty="0"/>
              <a:t> 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974" y="681780"/>
            <a:ext cx="7895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PROGRAM REVIEW ACCOMPLISHMENTS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777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6882" y="1359521"/>
            <a:ext cx="109055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/>
              <a:t>Maintain high standards and continually ensure process is running </a:t>
            </a:r>
            <a:r>
              <a:rPr lang="en-US" sz="2400" b="1" dirty="0" smtClean="0"/>
              <a:t>smoothly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Finish development of archival systems, disseminate information on access, and keep these repositories up-to-date in timely fashion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Develop a procedures manual that documents work-flow of review process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Better track inclusion of Curriculum Management plans and 7-year Learning Outcome plans in self-studies; incorporate into MOUs and updates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dirty="0" smtClean="0"/>
              <a:t>Hold follow-up </a:t>
            </a:r>
            <a:r>
              <a:rPr lang="en-US" sz="2400" b="1" dirty="0"/>
              <a:t>discussions on diversity and other common review </a:t>
            </a:r>
            <a:r>
              <a:rPr lang="en-US" sz="2400" b="1" dirty="0" smtClean="0"/>
              <a:t>issues</a:t>
            </a:r>
            <a:endParaRPr lang="en-US" sz="2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62796" y="713190"/>
            <a:ext cx="5263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PROGRAM REVIEW GOALS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6606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5757" y="659876"/>
            <a:ext cx="2869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Other Initiatives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33254" y="2073897"/>
            <a:ext cx="10088275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Workshops: worked with Danny to continue expanding offerings</a:t>
            </a:r>
          </a:p>
          <a:p>
            <a:endParaRPr lang="en-US" dirty="0" smtClean="0"/>
          </a:p>
          <a:p>
            <a:r>
              <a:rPr lang="en-US" dirty="0" smtClean="0"/>
              <a:t>	Raised mental health as a priority theme, with workshops on stress management, resilience,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and by encouraging development of Stress Management for Graduate Students course. Also </a:t>
            </a:r>
          </a:p>
          <a:p>
            <a:r>
              <a:rPr lang="en-US" dirty="0"/>
              <a:t>	</a:t>
            </a:r>
            <a:r>
              <a:rPr lang="en-US" dirty="0" smtClean="0"/>
              <a:t>(thanks to input from Jen M), distributing resource pamphlets at other events.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Shifted model for CTLE workshops, giving this series more focus and letting the experts design;</a:t>
            </a:r>
          </a:p>
          <a:p>
            <a:r>
              <a:rPr lang="en-US" dirty="0"/>
              <a:t>	</a:t>
            </a:r>
            <a:r>
              <a:rPr lang="en-US" dirty="0" smtClean="0"/>
              <a:t>Would like to expand that model to Career &amp; Professional Development Center, others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Added Graduate Student Resource Fair – an offering we can continue to offer and improve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4028" y="5769492"/>
            <a:ext cx="5600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Would like to add ‘Best Practice Forums’ for faculty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97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5757" y="659876"/>
            <a:ext cx="2869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Other Initiatives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33254" y="2073897"/>
            <a:ext cx="962936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Web-site: worked with Danny to continue improving Grad School web-site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Adding resources, creating better navigation  - ongoing!!</a:t>
            </a:r>
          </a:p>
          <a:p>
            <a:endParaRPr lang="en-US" sz="2000" dirty="0"/>
          </a:p>
          <a:p>
            <a:r>
              <a:rPr lang="en-US" sz="2000" dirty="0" smtClean="0"/>
              <a:t>		Thanks to Rick for help with videos!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706139" y="4980634"/>
            <a:ext cx="7172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Return to idea of creating on-line orientation materials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75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5757" y="659876"/>
            <a:ext cx="2869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Other Initiatives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999242" y="2036190"/>
            <a:ext cx="10341293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Serving as co-chair of Graduate Student Success Working Group within the </a:t>
            </a:r>
            <a:endParaRPr lang="en-US" sz="2400" b="1" dirty="0" smtClean="0"/>
          </a:p>
          <a:p>
            <a:r>
              <a:rPr lang="en-US" sz="2400" b="1" dirty="0" smtClean="0"/>
              <a:t>Educational </a:t>
            </a:r>
            <a:r>
              <a:rPr lang="en-US" sz="2400" b="1" dirty="0"/>
              <a:t>Futures and Student </a:t>
            </a:r>
            <a:r>
              <a:rPr lang="en-US" sz="2400" b="1" dirty="0" smtClean="0"/>
              <a:t>Success </a:t>
            </a:r>
            <a:r>
              <a:rPr lang="en-US" sz="2400" b="1" dirty="0" smtClean="0"/>
              <a:t>Taskforce</a:t>
            </a:r>
            <a:endParaRPr lang="en-US" sz="2400" b="1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&gt; </a:t>
            </a:r>
            <a:r>
              <a:rPr lang="en-US" sz="2000" dirty="0" smtClean="0"/>
              <a:t>hoping </a:t>
            </a:r>
            <a:r>
              <a:rPr lang="en-US" sz="2000" dirty="0" smtClean="0"/>
              <a:t>that this is an opportunity to gather broad input on upcoming priorities</a:t>
            </a:r>
          </a:p>
          <a:p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 smtClean="0"/>
              <a:t>    &gt; </a:t>
            </a:r>
            <a:r>
              <a:rPr lang="en-US" sz="2000" dirty="0" smtClean="0"/>
              <a:t>have </a:t>
            </a:r>
            <a:r>
              <a:rPr lang="en-US" sz="2000" dirty="0" smtClean="0"/>
              <a:t>drafted Araceli onto the committee and will be getting input from the office in general	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471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3899" y="743484"/>
            <a:ext cx="9038372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Master calendar – Danny </a:t>
            </a:r>
          </a:p>
          <a:p>
            <a:r>
              <a:rPr lang="en-US" dirty="0"/>
              <a:t>	</a:t>
            </a:r>
            <a:r>
              <a:rPr lang="en-US" dirty="0" smtClean="0"/>
              <a:t>with general timelines posted in appropriate places on web-site</a:t>
            </a:r>
          </a:p>
          <a:p>
            <a:r>
              <a:rPr lang="en-US" dirty="0"/>
              <a:t>	</a:t>
            </a:r>
            <a:r>
              <a:rPr lang="en-US" dirty="0" smtClean="0"/>
              <a:t>i.e., general times of year for funding workshops, thesis workshops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internally, this can be used for our own planning</a:t>
            </a:r>
          </a:p>
          <a:p>
            <a:endParaRPr lang="en-US" dirty="0"/>
          </a:p>
          <a:p>
            <a:r>
              <a:rPr lang="en-US" dirty="0" smtClean="0"/>
              <a:t>Workshops</a:t>
            </a:r>
          </a:p>
          <a:p>
            <a:endParaRPr lang="en-US" dirty="0"/>
          </a:p>
          <a:p>
            <a:r>
              <a:rPr lang="en-US" dirty="0" smtClean="0"/>
              <a:t>	It has worked reasonably well to shift emphasis of CTLE collaboration:</a:t>
            </a:r>
          </a:p>
          <a:p>
            <a:r>
              <a:rPr lang="en-US" dirty="0"/>
              <a:t>	</a:t>
            </a:r>
            <a:r>
              <a:rPr lang="en-US" dirty="0" smtClean="0"/>
              <a:t>	they plan education/teaching base series – we help advertise</a:t>
            </a:r>
          </a:p>
          <a:p>
            <a:endParaRPr lang="en-US" dirty="0"/>
          </a:p>
          <a:p>
            <a:r>
              <a:rPr lang="en-US" dirty="0" smtClean="0"/>
              <a:t>	enhance other collaborations – work on same model for career services, counseling?</a:t>
            </a:r>
          </a:p>
          <a:p>
            <a:endParaRPr lang="en-US" dirty="0" smtClean="0"/>
          </a:p>
          <a:p>
            <a:r>
              <a:rPr lang="en-US" dirty="0" smtClean="0"/>
              <a:t>	Hold Best Practice Forums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Budget notes</a:t>
            </a:r>
          </a:p>
          <a:p>
            <a:r>
              <a:rPr lang="en-US" dirty="0"/>
              <a:t>	</a:t>
            </a:r>
            <a:r>
              <a:rPr lang="en-US" dirty="0" smtClean="0"/>
              <a:t>timeline of external reviewer honoraria increases</a:t>
            </a:r>
          </a:p>
          <a:p>
            <a:r>
              <a:rPr lang="en-US" dirty="0"/>
              <a:t>	</a:t>
            </a:r>
            <a:r>
              <a:rPr lang="en-US" dirty="0" smtClean="0"/>
              <a:t>acknowledgement gifts for internal reviewers?</a:t>
            </a:r>
          </a:p>
          <a:p>
            <a:endParaRPr lang="en-US" dirty="0"/>
          </a:p>
          <a:p>
            <a:r>
              <a:rPr lang="en-US" dirty="0" smtClean="0"/>
              <a:t>Stress Management course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6711</TotalTime>
  <Words>253</Words>
  <Application>Microsoft Office PowerPoint</Application>
  <PresentationFormat>Widescreen</PresentationFormat>
  <Paragraphs>105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kullman</dc:creator>
  <cp:lastModifiedBy>kullman</cp:lastModifiedBy>
  <cp:revision>27</cp:revision>
  <dcterms:created xsi:type="dcterms:W3CDTF">2018-01-13T18:55:16Z</dcterms:created>
  <dcterms:modified xsi:type="dcterms:W3CDTF">2019-02-14T23:16:41Z</dcterms:modified>
</cp:coreProperties>
</file>