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8" r:id="rId1"/>
  </p:sldMasterIdLst>
  <p:notesMasterIdLst>
    <p:notesMasterId r:id="rId6"/>
  </p:notesMasterIdLst>
  <p:sldIdLst>
    <p:sldId id="256" r:id="rId2"/>
    <p:sldId id="259" r:id="rId3"/>
    <p:sldId id="261" r:id="rId4"/>
    <p:sldId id="284" r:id="rId5"/>
  </p:sldIdLst>
  <p:sldSz cx="9144000" cy="5143500" type="screen16x9"/>
  <p:notesSz cx="6858000" cy="9144000"/>
  <p:embeddedFontLst>
    <p:embeddedFont>
      <p:font typeface="Montserrat" panose="020B0604020202020204" charset="0"/>
      <p:regular r:id="rId7"/>
      <p:bold r:id="rId8"/>
      <p:italic r:id="rId9"/>
      <p:boldItalic r:id="rId10"/>
    </p:embeddedFont>
    <p:embeddedFont>
      <p:font typeface="PT Serif" panose="020B0604020202020204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7983D03-59D2-43A2-96AC-5074596D6F3F}">
  <a:tblStyle styleId="{57983D03-59D2-43A2-96AC-5074596D6F3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5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nnifer%20Ehlers\Box%20Sync\FY20%20BUDGET\2019%20staff%20retrea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FY16</c:v>
                </c:pt>
                <c:pt idx="1">
                  <c:v>FY17</c:v>
                </c:pt>
                <c:pt idx="2">
                  <c:v>FY18</c:v>
                </c:pt>
                <c:pt idx="3">
                  <c:v>FY19</c:v>
                </c:pt>
              </c:strCache>
            </c:strRef>
          </c:cat>
          <c:val>
            <c:numRef>
              <c:f>Sheet1!$B$2:$B$5</c:f>
              <c:numCache>
                <c:formatCode>"$"#,##0.00</c:formatCode>
                <c:ptCount val="4"/>
                <c:pt idx="0">
                  <c:v>-417232.25</c:v>
                </c:pt>
                <c:pt idx="1">
                  <c:v>-209546.33</c:v>
                </c:pt>
                <c:pt idx="2">
                  <c:v>-37673.65</c:v>
                </c:pt>
                <c:pt idx="3">
                  <c:v>45000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9E-4667-8F1F-1F674F4AD6D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03316832"/>
        <c:axId val="403318800"/>
      </c:barChart>
      <c:catAx>
        <c:axId val="403316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3318800"/>
        <c:crosses val="autoZero"/>
        <c:auto val="1"/>
        <c:lblAlgn val="ctr"/>
        <c:lblOffset val="100"/>
        <c:noMultiLvlLbl val="0"/>
      </c:catAx>
      <c:valAx>
        <c:axId val="403318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3316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5" name="Google Shape;255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7" name="Google Shape;277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0" name="Google Shape;29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0" name="Google Shape;29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84900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"/>
          <p:cNvSpPr/>
          <p:nvPr/>
        </p:nvSpPr>
        <p:spPr>
          <a:xfrm>
            <a:off x="8142711" y="3918330"/>
            <a:ext cx="943913" cy="1337393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00BFC9">
                    <a:alpha val="45000"/>
                  </a:srgbClr>
                </a:solidFill>
                <a:latin typeface="Montserrat"/>
              </a:rPr>
              <a:t>5</a:t>
            </a:r>
          </a:p>
        </p:txBody>
      </p:sp>
      <p:sp>
        <p:nvSpPr>
          <p:cNvPr id="22" name="Google Shape;22;p2"/>
          <p:cNvSpPr/>
          <p:nvPr/>
        </p:nvSpPr>
        <p:spPr>
          <a:xfrm>
            <a:off x="8246778" y="1061814"/>
            <a:ext cx="565397" cy="79463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00BFC9">
                    <a:alpha val="45000"/>
                  </a:srgbClr>
                </a:solidFill>
                <a:latin typeface="Abril Fatface"/>
              </a:rPr>
              <a:t>3</a:t>
            </a:r>
          </a:p>
        </p:txBody>
      </p:sp>
      <p:sp>
        <p:nvSpPr>
          <p:cNvPr id="23" name="Google Shape;23;p2"/>
          <p:cNvSpPr/>
          <p:nvPr/>
        </p:nvSpPr>
        <p:spPr>
          <a:xfrm>
            <a:off x="7302238" y="4554392"/>
            <a:ext cx="623239" cy="668562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00FFFF">
                    <a:alpha val="13460"/>
                  </a:srgbClr>
                </a:solidFill>
                <a:latin typeface="Montserrat"/>
              </a:rPr>
              <a:t>€</a:t>
            </a:r>
          </a:p>
        </p:txBody>
      </p:sp>
      <p:sp>
        <p:nvSpPr>
          <p:cNvPr id="24" name="Google Shape;24;p2"/>
          <p:cNvSpPr/>
          <p:nvPr/>
        </p:nvSpPr>
        <p:spPr>
          <a:xfrm>
            <a:off x="8812176" y="313545"/>
            <a:ext cx="505297" cy="649408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00FFFF">
                    <a:alpha val="13460"/>
                  </a:srgbClr>
                </a:solidFill>
                <a:latin typeface="Abril Fatface"/>
              </a:rPr>
              <a:t>9</a:t>
            </a:r>
          </a:p>
        </p:txBody>
      </p:sp>
      <p:sp>
        <p:nvSpPr>
          <p:cNvPr id="25" name="Google Shape;25;p2"/>
          <p:cNvSpPr/>
          <p:nvPr/>
        </p:nvSpPr>
        <p:spPr>
          <a:xfrm>
            <a:off x="7486177" y="4101249"/>
            <a:ext cx="218857" cy="338539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00BFC9">
                    <a:alpha val="45000"/>
                  </a:srgbClr>
                </a:solidFill>
                <a:latin typeface="Abril Fatface"/>
              </a:rPr>
              <a:t>7</a:t>
            </a:r>
          </a:p>
        </p:txBody>
      </p:sp>
      <p:sp>
        <p:nvSpPr>
          <p:cNvPr id="26" name="Google Shape;26;p2"/>
          <p:cNvSpPr/>
          <p:nvPr/>
        </p:nvSpPr>
        <p:spPr>
          <a:xfrm>
            <a:off x="6980299" y="-88163"/>
            <a:ext cx="707299" cy="105647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00BFC9">
                    <a:alpha val="45000"/>
                  </a:srgbClr>
                </a:solidFill>
                <a:latin typeface="Montserrat"/>
              </a:rPr>
              <a:t>$</a:t>
            </a:r>
          </a:p>
        </p:txBody>
      </p:sp>
      <p:sp>
        <p:nvSpPr>
          <p:cNvPr id="27" name="Google Shape;27;p2"/>
          <p:cNvSpPr/>
          <p:nvPr/>
        </p:nvSpPr>
        <p:spPr>
          <a:xfrm>
            <a:off x="8353588" y="325842"/>
            <a:ext cx="315620" cy="43634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00FFFF">
                    <a:alpha val="13460"/>
                  </a:srgbClr>
                </a:solidFill>
                <a:latin typeface="Abril Fatface"/>
              </a:rPr>
              <a:t>£</a:t>
            </a:r>
          </a:p>
        </p:txBody>
      </p:sp>
      <p:sp>
        <p:nvSpPr>
          <p:cNvPr id="28" name="Google Shape;28;p2"/>
          <p:cNvSpPr/>
          <p:nvPr/>
        </p:nvSpPr>
        <p:spPr>
          <a:xfrm>
            <a:off x="7687616" y="916471"/>
            <a:ext cx="245359" cy="453113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00BFC9">
                    <a:alpha val="45000"/>
                  </a:srgbClr>
                </a:solidFill>
                <a:latin typeface="Abril Fatface"/>
              </a:rPr>
              <a:t>1</a:t>
            </a:r>
          </a:p>
        </p:txBody>
      </p:sp>
      <p:sp>
        <p:nvSpPr>
          <p:cNvPr id="29" name="Google Shape;29;p2"/>
          <p:cNvSpPr/>
          <p:nvPr/>
        </p:nvSpPr>
        <p:spPr>
          <a:xfrm>
            <a:off x="8637153" y="2924174"/>
            <a:ext cx="816948" cy="1106134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00FFFF">
                    <a:alpha val="13460"/>
                  </a:srgbClr>
                </a:solidFill>
                <a:latin typeface="Montserrat"/>
              </a:rPr>
              <a:t>8</a:t>
            </a:r>
          </a:p>
        </p:txBody>
      </p:sp>
      <p:sp>
        <p:nvSpPr>
          <p:cNvPr id="30" name="Google Shape;30;p2"/>
          <p:cNvSpPr/>
          <p:nvPr/>
        </p:nvSpPr>
        <p:spPr>
          <a:xfrm rot="-5400000">
            <a:off x="6840000" y="4568068"/>
            <a:ext cx="417000" cy="328500"/>
          </a:xfrm>
          <a:prstGeom prst="rightArrow">
            <a:avLst>
              <a:gd name="adj1" fmla="val 50000"/>
              <a:gd name="adj2" fmla="val 50000"/>
            </a:avLst>
          </a:prstGeom>
          <a:noFill/>
          <a:ln w="9525" cap="flat" cmpd="sng">
            <a:solidFill>
              <a:srgbClr val="00707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2"/>
          <p:cNvSpPr/>
          <p:nvPr/>
        </p:nvSpPr>
        <p:spPr>
          <a:xfrm rot="5400000">
            <a:off x="6496124" y="-12475"/>
            <a:ext cx="589800" cy="407100"/>
          </a:xfrm>
          <a:prstGeom prst="rightArrow">
            <a:avLst>
              <a:gd name="adj1" fmla="val 50000"/>
              <a:gd name="adj2" fmla="val 50000"/>
            </a:avLst>
          </a:prstGeom>
          <a:noFill/>
          <a:ln w="9525" cap="flat" cmpd="sng">
            <a:solidFill>
              <a:srgbClr val="00707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2"/>
          <p:cNvSpPr/>
          <p:nvPr/>
        </p:nvSpPr>
        <p:spPr>
          <a:xfrm>
            <a:off x="8208235" y="3375182"/>
            <a:ext cx="218854" cy="30986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6AA84F"/>
                </a:solidFill>
                <a:latin typeface="Montserrat"/>
              </a:rPr>
              <a:t>2</a:t>
            </a:r>
          </a:p>
        </p:txBody>
      </p:sp>
      <p:sp>
        <p:nvSpPr>
          <p:cNvPr id="33" name="Google Shape;33;p2"/>
          <p:cNvSpPr/>
          <p:nvPr/>
        </p:nvSpPr>
        <p:spPr>
          <a:xfrm>
            <a:off x="8013853" y="659316"/>
            <a:ext cx="258850" cy="308994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6AA84F"/>
                </a:solidFill>
                <a:latin typeface="Abril Fatface"/>
              </a:rPr>
              <a:t>0</a:t>
            </a:r>
          </a:p>
        </p:txBody>
      </p:sp>
      <p:sp>
        <p:nvSpPr>
          <p:cNvPr id="34" name="Google Shape;34;p2"/>
          <p:cNvSpPr/>
          <p:nvPr/>
        </p:nvSpPr>
        <p:spPr>
          <a:xfrm>
            <a:off x="7828438" y="4163755"/>
            <a:ext cx="206506" cy="213544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6AA84F"/>
                </a:solidFill>
                <a:latin typeface="Montserrat"/>
              </a:rPr>
              <a:t>¥</a:t>
            </a:r>
          </a:p>
        </p:txBody>
      </p:sp>
      <p:sp>
        <p:nvSpPr>
          <p:cNvPr id="35" name="Google Shape;35;p2"/>
          <p:cNvSpPr/>
          <p:nvPr/>
        </p:nvSpPr>
        <p:spPr>
          <a:xfrm>
            <a:off x="8003439" y="1292797"/>
            <a:ext cx="172864" cy="211167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00FFFF">
                    <a:alpha val="13460"/>
                  </a:srgbClr>
                </a:solidFill>
                <a:latin typeface="Abril Fatface"/>
              </a:rPr>
              <a:t>4</a:t>
            </a:r>
          </a:p>
        </p:txBody>
      </p:sp>
      <p:sp>
        <p:nvSpPr>
          <p:cNvPr id="36" name="Google Shape;36;p2"/>
          <p:cNvSpPr/>
          <p:nvPr/>
        </p:nvSpPr>
        <p:spPr>
          <a:xfrm>
            <a:off x="7939495" y="-95340"/>
            <a:ext cx="476421" cy="661142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00FFFF">
                    <a:alpha val="13460"/>
                  </a:srgbClr>
                </a:solidFill>
                <a:latin typeface="Montserrat"/>
              </a:rPr>
              <a:t>6</a:t>
            </a:r>
          </a:p>
        </p:txBody>
      </p:sp>
      <p:sp>
        <p:nvSpPr>
          <p:cNvPr id="37" name="Google Shape;37;p2"/>
          <p:cNvSpPr/>
          <p:nvPr/>
        </p:nvSpPr>
        <p:spPr>
          <a:xfrm>
            <a:off x="7709340" y="156126"/>
            <a:ext cx="64053" cy="15820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6AA84F"/>
                </a:solidFill>
                <a:latin typeface="Montserrat"/>
              </a:rPr>
              <a:t>1</a:t>
            </a:r>
          </a:p>
        </p:txBody>
      </p:sp>
      <p:sp>
        <p:nvSpPr>
          <p:cNvPr id="38" name="Google Shape;38;p2"/>
          <p:cNvSpPr/>
          <p:nvPr/>
        </p:nvSpPr>
        <p:spPr>
          <a:xfrm>
            <a:off x="9017902" y="4284544"/>
            <a:ext cx="121390" cy="16637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6AA84F"/>
                </a:solidFill>
                <a:latin typeface="Montserrat"/>
              </a:rPr>
              <a:t>4</a:t>
            </a:r>
          </a:p>
        </p:txBody>
      </p:sp>
      <p:sp>
        <p:nvSpPr>
          <p:cNvPr id="39" name="Google Shape;39;p2"/>
          <p:cNvSpPr/>
          <p:nvPr/>
        </p:nvSpPr>
        <p:spPr>
          <a:xfrm>
            <a:off x="8736528" y="68644"/>
            <a:ext cx="172852" cy="251573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6AA84F"/>
                </a:solidFill>
                <a:latin typeface="Abril Fatface"/>
              </a:rPr>
              <a:t>5</a:t>
            </a:r>
          </a:p>
        </p:txBody>
      </p:sp>
      <p:sp>
        <p:nvSpPr>
          <p:cNvPr id="40" name="Google Shape;40;p2"/>
          <p:cNvSpPr/>
          <p:nvPr/>
        </p:nvSpPr>
        <p:spPr>
          <a:xfrm>
            <a:off x="9053841" y="1122374"/>
            <a:ext cx="172853" cy="22214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6AA84F"/>
                </a:solidFill>
                <a:latin typeface="Abril Fatface"/>
              </a:rPr>
              <a:t>8</a:t>
            </a:r>
          </a:p>
        </p:txBody>
      </p:sp>
      <p:sp>
        <p:nvSpPr>
          <p:cNvPr id="41" name="Google Shape;41;p2"/>
          <p:cNvSpPr txBox="1">
            <a:spLocks noGrp="1"/>
          </p:cNvSpPr>
          <p:nvPr>
            <p:ph type="ctrTitle"/>
          </p:nvPr>
        </p:nvSpPr>
        <p:spPr>
          <a:xfrm>
            <a:off x="1661700" y="1991825"/>
            <a:ext cx="58206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4800"/>
              <a:buNone/>
              <a:defRPr sz="4800">
                <a:solidFill>
                  <a:srgbClr val="EFEFEF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4800"/>
              <a:buNone/>
              <a:defRPr sz="4800">
                <a:solidFill>
                  <a:srgbClr val="EFEFEF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4800"/>
              <a:buNone/>
              <a:defRPr sz="4800">
                <a:solidFill>
                  <a:srgbClr val="EFEFEF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4800"/>
              <a:buNone/>
              <a:defRPr sz="4800">
                <a:solidFill>
                  <a:srgbClr val="EFEFEF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4800"/>
              <a:buNone/>
              <a:defRPr sz="4800">
                <a:solidFill>
                  <a:srgbClr val="EFEFEF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4800"/>
              <a:buNone/>
              <a:defRPr sz="4800">
                <a:solidFill>
                  <a:srgbClr val="EFEFEF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4800"/>
              <a:buNone/>
              <a:defRPr sz="4800">
                <a:solidFill>
                  <a:srgbClr val="EFEFEF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4800"/>
              <a:buNone/>
              <a:defRPr sz="4800">
                <a:solidFill>
                  <a:srgbClr val="EFEFEF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4800"/>
              <a:buNone/>
              <a:defRPr sz="4800">
                <a:solidFill>
                  <a:srgbClr val="EFEFEF"/>
                </a:solidFill>
              </a:defRPr>
            </a:lvl9pPr>
          </a:lstStyle>
          <a:p>
            <a:endParaRPr/>
          </a:p>
        </p:txBody>
      </p:sp>
      <p:sp>
        <p:nvSpPr>
          <p:cNvPr id="42" name="Google Shape;42;p2"/>
          <p:cNvSpPr/>
          <p:nvPr/>
        </p:nvSpPr>
        <p:spPr>
          <a:xfrm>
            <a:off x="240789" y="-249878"/>
            <a:ext cx="1325150" cy="1838954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00BFC9">
                    <a:alpha val="45000"/>
                  </a:srgbClr>
                </a:solidFill>
                <a:latin typeface="Montserrat"/>
              </a:rPr>
              <a:t>6</a:t>
            </a:r>
          </a:p>
        </p:txBody>
      </p:sp>
      <p:sp>
        <p:nvSpPr>
          <p:cNvPr id="43" name="Google Shape;43;p2"/>
          <p:cNvSpPr/>
          <p:nvPr/>
        </p:nvSpPr>
        <p:spPr>
          <a:xfrm>
            <a:off x="1462669" y="359548"/>
            <a:ext cx="684178" cy="835807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00BFC9">
                    <a:alpha val="45000"/>
                  </a:srgbClr>
                </a:solidFill>
                <a:latin typeface="Abril Fatface"/>
              </a:rPr>
              <a:t>4</a:t>
            </a:r>
          </a:p>
        </p:txBody>
      </p:sp>
      <p:sp>
        <p:nvSpPr>
          <p:cNvPr id="44" name="Google Shape;44;p2"/>
          <p:cNvSpPr/>
          <p:nvPr/>
        </p:nvSpPr>
        <p:spPr>
          <a:xfrm>
            <a:off x="-145673" y="1499255"/>
            <a:ext cx="545851" cy="815317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00FFFF">
                    <a:alpha val="13460"/>
                  </a:srgbClr>
                </a:solidFill>
                <a:latin typeface="Montserrat"/>
              </a:rPr>
              <a:t>$</a:t>
            </a:r>
          </a:p>
        </p:txBody>
      </p:sp>
      <p:sp>
        <p:nvSpPr>
          <p:cNvPr id="45" name="Google Shape;45;p2"/>
          <p:cNvSpPr/>
          <p:nvPr/>
        </p:nvSpPr>
        <p:spPr>
          <a:xfrm>
            <a:off x="468639" y="3330899"/>
            <a:ext cx="596301" cy="711807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00FFFF">
                    <a:alpha val="13460"/>
                  </a:srgbClr>
                </a:solidFill>
                <a:latin typeface="Abril Fatface"/>
              </a:rPr>
              <a:t>0</a:t>
            </a:r>
          </a:p>
        </p:txBody>
      </p:sp>
      <p:sp>
        <p:nvSpPr>
          <p:cNvPr id="46" name="Google Shape;46;p2"/>
          <p:cNvSpPr/>
          <p:nvPr/>
        </p:nvSpPr>
        <p:spPr>
          <a:xfrm>
            <a:off x="2715924" y="4728432"/>
            <a:ext cx="422823" cy="543418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00BFC9">
                    <a:alpha val="45000"/>
                  </a:srgbClr>
                </a:solidFill>
                <a:latin typeface="Abril Fatface"/>
              </a:rPr>
              <a:t>8</a:t>
            </a:r>
          </a:p>
        </p:txBody>
      </p:sp>
      <p:sp>
        <p:nvSpPr>
          <p:cNvPr id="47" name="Google Shape;47;p2"/>
          <p:cNvSpPr/>
          <p:nvPr/>
        </p:nvSpPr>
        <p:spPr>
          <a:xfrm>
            <a:off x="857004" y="4218046"/>
            <a:ext cx="948321" cy="101728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00BFC9">
                    <a:alpha val="45000"/>
                  </a:srgbClr>
                </a:solidFill>
                <a:latin typeface="Montserrat"/>
              </a:rPr>
              <a:t>€</a:t>
            </a:r>
          </a:p>
        </p:txBody>
      </p:sp>
      <p:sp>
        <p:nvSpPr>
          <p:cNvPr id="48" name="Google Shape;48;p2"/>
          <p:cNvSpPr/>
          <p:nvPr/>
        </p:nvSpPr>
        <p:spPr>
          <a:xfrm>
            <a:off x="6477124" y="659323"/>
            <a:ext cx="375994" cy="418413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00FFFF">
                    <a:alpha val="13460"/>
                  </a:srgbClr>
                </a:solidFill>
                <a:latin typeface="Abril Fatface"/>
              </a:rPr>
              <a:t>¥</a:t>
            </a:r>
          </a:p>
        </p:txBody>
      </p:sp>
      <p:sp>
        <p:nvSpPr>
          <p:cNvPr id="49" name="Google Shape;49;p2"/>
          <p:cNvSpPr/>
          <p:nvPr/>
        </p:nvSpPr>
        <p:spPr>
          <a:xfrm>
            <a:off x="2001208" y="4048123"/>
            <a:ext cx="340184" cy="49665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00BFC9">
                    <a:alpha val="45000"/>
                  </a:srgbClr>
                </a:solidFill>
                <a:latin typeface="Abril Fatface"/>
              </a:rPr>
              <a:t>2</a:t>
            </a:r>
          </a:p>
        </p:txBody>
      </p:sp>
      <p:sp>
        <p:nvSpPr>
          <p:cNvPr id="50" name="Google Shape;50;p2"/>
          <p:cNvSpPr/>
          <p:nvPr/>
        </p:nvSpPr>
        <p:spPr>
          <a:xfrm>
            <a:off x="-202825" y="3641301"/>
            <a:ext cx="863938" cy="1198949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00FFFF">
                    <a:alpha val="13460"/>
                  </a:srgbClr>
                </a:solidFill>
                <a:latin typeface="Montserrat"/>
              </a:rPr>
              <a:t>9</a:t>
            </a:r>
          </a:p>
        </p:txBody>
      </p:sp>
      <p:sp>
        <p:nvSpPr>
          <p:cNvPr id="51" name="Google Shape;51;p2"/>
          <p:cNvSpPr/>
          <p:nvPr/>
        </p:nvSpPr>
        <p:spPr>
          <a:xfrm rot="-5400000">
            <a:off x="1953573" y="-64893"/>
            <a:ext cx="756300" cy="595800"/>
          </a:xfrm>
          <a:prstGeom prst="rightArrow">
            <a:avLst>
              <a:gd name="adj1" fmla="val 50000"/>
              <a:gd name="adj2" fmla="val 50000"/>
            </a:avLst>
          </a:prstGeom>
          <a:noFill/>
          <a:ln w="9525" cap="flat" cmpd="sng">
            <a:solidFill>
              <a:srgbClr val="00707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2"/>
          <p:cNvSpPr/>
          <p:nvPr/>
        </p:nvSpPr>
        <p:spPr>
          <a:xfrm rot="5400000">
            <a:off x="2309286" y="4286696"/>
            <a:ext cx="746700" cy="515100"/>
          </a:xfrm>
          <a:prstGeom prst="rightArrow">
            <a:avLst>
              <a:gd name="adj1" fmla="val 50000"/>
              <a:gd name="adj2" fmla="val 50000"/>
            </a:avLst>
          </a:prstGeom>
          <a:noFill/>
          <a:ln w="9525" cap="flat" cmpd="sng">
            <a:solidFill>
              <a:srgbClr val="00707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2"/>
          <p:cNvSpPr/>
          <p:nvPr/>
        </p:nvSpPr>
        <p:spPr>
          <a:xfrm>
            <a:off x="909496" y="3809336"/>
            <a:ext cx="234870" cy="33210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6AA84F"/>
                </a:solidFill>
                <a:latin typeface="Montserrat"/>
              </a:rPr>
              <a:t>3</a:t>
            </a:r>
          </a:p>
        </p:txBody>
      </p:sp>
      <p:sp>
        <p:nvSpPr>
          <p:cNvPr id="54" name="Google Shape;54;p2"/>
          <p:cNvSpPr/>
          <p:nvPr/>
        </p:nvSpPr>
        <p:spPr>
          <a:xfrm>
            <a:off x="180514" y="977226"/>
            <a:ext cx="178753" cy="33011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6AA84F"/>
                </a:solidFill>
                <a:latin typeface="Abril Fatface"/>
              </a:rPr>
              <a:t>1</a:t>
            </a:r>
          </a:p>
        </p:txBody>
      </p:sp>
      <p:sp>
        <p:nvSpPr>
          <p:cNvPr id="55" name="Google Shape;55;p2"/>
          <p:cNvSpPr/>
          <p:nvPr/>
        </p:nvSpPr>
        <p:spPr>
          <a:xfrm>
            <a:off x="2001208" y="4738570"/>
            <a:ext cx="172436" cy="245058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6AA84F"/>
                </a:solidFill>
                <a:latin typeface="Montserrat"/>
              </a:rPr>
              <a:t>£</a:t>
            </a:r>
          </a:p>
        </p:txBody>
      </p:sp>
      <p:sp>
        <p:nvSpPr>
          <p:cNvPr id="56" name="Google Shape;56;p2"/>
          <p:cNvSpPr/>
          <p:nvPr/>
        </p:nvSpPr>
        <p:spPr>
          <a:xfrm>
            <a:off x="3322800" y="4742227"/>
            <a:ext cx="163350" cy="23774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00FFFF">
                    <a:alpha val="13460"/>
                  </a:srgbClr>
                </a:solidFill>
                <a:latin typeface="Abril Fatface"/>
              </a:rPr>
              <a:t>5</a:t>
            </a:r>
          </a:p>
        </p:txBody>
      </p:sp>
      <p:sp>
        <p:nvSpPr>
          <p:cNvPr id="57" name="Google Shape;57;p2"/>
          <p:cNvSpPr/>
          <p:nvPr/>
        </p:nvSpPr>
        <p:spPr>
          <a:xfrm>
            <a:off x="2629623" y="359546"/>
            <a:ext cx="461790" cy="63919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00FFFF">
                    <a:alpha val="13460"/>
                  </a:srgbClr>
                </a:solidFill>
                <a:latin typeface="Montserrat"/>
              </a:rPr>
              <a:t>7</a:t>
            </a:r>
          </a:p>
        </p:txBody>
      </p:sp>
      <p:sp>
        <p:nvSpPr>
          <p:cNvPr id="58" name="Google Shape;58;p2"/>
          <p:cNvSpPr/>
          <p:nvPr/>
        </p:nvSpPr>
        <p:spPr>
          <a:xfrm>
            <a:off x="65335" y="101130"/>
            <a:ext cx="123829" cy="17531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6AA84F"/>
                </a:solidFill>
                <a:latin typeface="Montserrat"/>
              </a:rPr>
              <a:t>2</a:t>
            </a:r>
          </a:p>
        </p:txBody>
      </p:sp>
      <p:sp>
        <p:nvSpPr>
          <p:cNvPr id="59" name="Google Shape;59;p2"/>
          <p:cNvSpPr/>
          <p:nvPr/>
        </p:nvSpPr>
        <p:spPr>
          <a:xfrm>
            <a:off x="575656" y="4769892"/>
            <a:ext cx="128737" cy="18240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6AA84F"/>
                </a:solidFill>
                <a:latin typeface="Montserrat"/>
              </a:rPr>
              <a:t>5</a:t>
            </a:r>
          </a:p>
        </p:txBody>
      </p:sp>
      <p:sp>
        <p:nvSpPr>
          <p:cNvPr id="60" name="Google Shape;60;p2"/>
          <p:cNvSpPr/>
          <p:nvPr/>
        </p:nvSpPr>
        <p:spPr>
          <a:xfrm>
            <a:off x="735785" y="1757713"/>
            <a:ext cx="212661" cy="273304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6AA84F"/>
                </a:solidFill>
                <a:latin typeface="Abril Fatface"/>
              </a:rPr>
              <a:t>6</a:t>
            </a:r>
          </a:p>
        </p:txBody>
      </p:sp>
      <p:sp>
        <p:nvSpPr>
          <p:cNvPr id="61" name="Google Shape;61;p2"/>
          <p:cNvSpPr/>
          <p:nvPr/>
        </p:nvSpPr>
        <p:spPr>
          <a:xfrm>
            <a:off x="1617563" y="68452"/>
            <a:ext cx="187263" cy="240664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6AA84F"/>
                </a:solidFill>
                <a:latin typeface="Abril Fatface"/>
              </a:rPr>
              <a:t>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bg>
      <p:bgPr>
        <a:solidFill>
          <a:srgbClr val="007074"/>
        </a:solid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"/>
          <p:cNvSpPr txBox="1">
            <a:spLocks noGrp="1"/>
          </p:cNvSpPr>
          <p:nvPr>
            <p:ph type="ctrTitle"/>
          </p:nvPr>
        </p:nvSpPr>
        <p:spPr>
          <a:xfrm>
            <a:off x="685800" y="2726350"/>
            <a:ext cx="55146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3600"/>
              <a:buNone/>
              <a:defRPr sz="3600">
                <a:solidFill>
                  <a:srgbClr val="EFEFE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3600"/>
              <a:buNone/>
              <a:defRPr sz="3600">
                <a:solidFill>
                  <a:srgbClr val="EFEFE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3600"/>
              <a:buNone/>
              <a:defRPr sz="3600">
                <a:solidFill>
                  <a:srgbClr val="EFEFE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3600"/>
              <a:buNone/>
              <a:defRPr sz="3600">
                <a:solidFill>
                  <a:srgbClr val="EFEFE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3600"/>
              <a:buNone/>
              <a:defRPr sz="3600">
                <a:solidFill>
                  <a:srgbClr val="EFEFE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3600"/>
              <a:buNone/>
              <a:defRPr sz="3600">
                <a:solidFill>
                  <a:srgbClr val="EFEFE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3600"/>
              <a:buNone/>
              <a:defRPr sz="3600">
                <a:solidFill>
                  <a:srgbClr val="EFEFE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3600"/>
              <a:buNone/>
              <a:defRPr sz="3600">
                <a:solidFill>
                  <a:srgbClr val="EFEFE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3600"/>
              <a:buNone/>
              <a:defRPr sz="3600">
                <a:solidFill>
                  <a:srgbClr val="EFEFEF"/>
                </a:solidFill>
              </a:defRPr>
            </a:lvl9pPr>
          </a:lstStyle>
          <a:p>
            <a:endParaRPr/>
          </a:p>
        </p:txBody>
      </p:sp>
      <p:sp>
        <p:nvSpPr>
          <p:cNvPr id="64" name="Google Shape;64;p3"/>
          <p:cNvSpPr txBox="1">
            <a:spLocks noGrp="1"/>
          </p:cNvSpPr>
          <p:nvPr>
            <p:ph type="subTitle" idx="1"/>
          </p:nvPr>
        </p:nvSpPr>
        <p:spPr>
          <a:xfrm>
            <a:off x="685800" y="3983054"/>
            <a:ext cx="55146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1800"/>
              <a:buNone/>
              <a:defRPr sz="1800">
                <a:solidFill>
                  <a:srgbClr val="6AA84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1800"/>
              <a:buNone/>
              <a:defRPr sz="1800">
                <a:solidFill>
                  <a:srgbClr val="6AA84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1800"/>
              <a:buNone/>
              <a:defRPr sz="1800">
                <a:solidFill>
                  <a:srgbClr val="6AA84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1800"/>
              <a:buNone/>
              <a:defRPr sz="1800">
                <a:solidFill>
                  <a:srgbClr val="6AA84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1800"/>
              <a:buNone/>
              <a:defRPr sz="1800">
                <a:solidFill>
                  <a:srgbClr val="6AA84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1800"/>
              <a:buNone/>
              <a:defRPr sz="1800">
                <a:solidFill>
                  <a:srgbClr val="6AA84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1800"/>
              <a:buNone/>
              <a:defRPr sz="1800">
                <a:solidFill>
                  <a:srgbClr val="6AA84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1800"/>
              <a:buNone/>
              <a:defRPr sz="1800">
                <a:solidFill>
                  <a:srgbClr val="6AA84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1800"/>
              <a:buNone/>
              <a:defRPr sz="1800">
                <a:solidFill>
                  <a:srgbClr val="6AA84F"/>
                </a:solidFill>
              </a:defRPr>
            </a:lvl9pPr>
          </a:lstStyle>
          <a:p>
            <a:endParaRPr/>
          </a:p>
        </p:txBody>
      </p:sp>
      <p:sp>
        <p:nvSpPr>
          <p:cNvPr id="65" name="Google Shape;65;p3"/>
          <p:cNvSpPr/>
          <p:nvPr/>
        </p:nvSpPr>
        <p:spPr>
          <a:xfrm>
            <a:off x="7123399" y="2945300"/>
            <a:ext cx="1604425" cy="227325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00BFC9">
                    <a:alpha val="45000"/>
                  </a:srgbClr>
                </a:solidFill>
                <a:latin typeface="Montserrat"/>
              </a:rPr>
              <a:t>5</a:t>
            </a:r>
          </a:p>
        </p:txBody>
      </p:sp>
      <p:sp>
        <p:nvSpPr>
          <p:cNvPr id="66" name="Google Shape;66;p3"/>
          <p:cNvSpPr/>
          <p:nvPr/>
        </p:nvSpPr>
        <p:spPr>
          <a:xfrm>
            <a:off x="8411549" y="1666550"/>
            <a:ext cx="774325" cy="108827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00BFC9">
                    <a:alpha val="45000"/>
                  </a:srgbClr>
                </a:solidFill>
                <a:latin typeface="Abril Fatface"/>
              </a:rPr>
              <a:t>3</a:t>
            </a:r>
          </a:p>
        </p:txBody>
      </p:sp>
      <p:sp>
        <p:nvSpPr>
          <p:cNvPr id="67" name="Google Shape;67;p3"/>
          <p:cNvSpPr/>
          <p:nvPr/>
        </p:nvSpPr>
        <p:spPr>
          <a:xfrm>
            <a:off x="6567123" y="2997749"/>
            <a:ext cx="844060" cy="905442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00FFFF">
                    <a:alpha val="13460"/>
                  </a:srgbClr>
                </a:solidFill>
                <a:latin typeface="Montserrat"/>
              </a:rPr>
              <a:t>€</a:t>
            </a:r>
          </a:p>
        </p:txBody>
      </p:sp>
      <p:sp>
        <p:nvSpPr>
          <p:cNvPr id="68" name="Google Shape;68;p3"/>
          <p:cNvSpPr/>
          <p:nvPr/>
        </p:nvSpPr>
        <p:spPr>
          <a:xfrm>
            <a:off x="7702425" y="944674"/>
            <a:ext cx="692017" cy="889382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00FFFF">
                    <a:alpha val="13460"/>
                  </a:srgbClr>
                </a:solidFill>
                <a:latin typeface="Abril Fatface"/>
              </a:rPr>
              <a:t>9</a:t>
            </a:r>
          </a:p>
        </p:txBody>
      </p:sp>
      <p:sp>
        <p:nvSpPr>
          <p:cNvPr id="69" name="Google Shape;69;p3"/>
          <p:cNvSpPr/>
          <p:nvPr/>
        </p:nvSpPr>
        <p:spPr>
          <a:xfrm>
            <a:off x="8482541" y="3571675"/>
            <a:ext cx="432249" cy="66862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00BFC9">
                    <a:alpha val="45000"/>
                  </a:srgbClr>
                </a:solidFill>
                <a:latin typeface="Abril Fatface"/>
              </a:rPr>
              <a:t>7</a:t>
            </a:r>
          </a:p>
        </p:txBody>
      </p:sp>
      <p:sp>
        <p:nvSpPr>
          <p:cNvPr id="70" name="Google Shape;70;p3"/>
          <p:cNvSpPr/>
          <p:nvPr/>
        </p:nvSpPr>
        <p:spPr>
          <a:xfrm>
            <a:off x="7956575" y="-147125"/>
            <a:ext cx="968665" cy="1446867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00BFC9">
                    <a:alpha val="45000"/>
                  </a:srgbClr>
                </a:solidFill>
                <a:latin typeface="Montserrat"/>
              </a:rPr>
              <a:t>$</a:t>
            </a:r>
          </a:p>
        </p:txBody>
      </p:sp>
      <p:sp>
        <p:nvSpPr>
          <p:cNvPr id="71" name="Google Shape;71;p3"/>
          <p:cNvSpPr/>
          <p:nvPr/>
        </p:nvSpPr>
        <p:spPr>
          <a:xfrm>
            <a:off x="7524777" y="-48672"/>
            <a:ext cx="432250" cy="59758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00FFFF">
                    <a:alpha val="13460"/>
                  </a:srgbClr>
                </a:solidFill>
                <a:latin typeface="Abril Fatface"/>
              </a:rPr>
              <a:t>£</a:t>
            </a:r>
          </a:p>
        </p:txBody>
      </p:sp>
      <p:sp>
        <p:nvSpPr>
          <p:cNvPr id="72" name="Google Shape;72;p3"/>
          <p:cNvSpPr/>
          <p:nvPr/>
        </p:nvSpPr>
        <p:spPr>
          <a:xfrm>
            <a:off x="7153450" y="1200149"/>
            <a:ext cx="336025" cy="62055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00BFC9">
                    <a:alpha val="45000"/>
                  </a:srgbClr>
                </a:solidFill>
                <a:latin typeface="Abril Fatface"/>
              </a:rPr>
              <a:t>1</a:t>
            </a:r>
          </a:p>
        </p:txBody>
      </p:sp>
      <p:sp>
        <p:nvSpPr>
          <p:cNvPr id="73" name="Google Shape;73;p3"/>
          <p:cNvSpPr/>
          <p:nvPr/>
        </p:nvSpPr>
        <p:spPr>
          <a:xfrm>
            <a:off x="7524775" y="1713000"/>
            <a:ext cx="1106400" cy="149805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00FFFF">
                    <a:alpha val="13460"/>
                  </a:srgbClr>
                </a:solidFill>
                <a:latin typeface="Montserrat"/>
              </a:rPr>
              <a:t>8</a:t>
            </a:r>
          </a:p>
        </p:txBody>
      </p:sp>
      <p:sp>
        <p:nvSpPr>
          <p:cNvPr id="74" name="Google Shape;74;p3"/>
          <p:cNvSpPr/>
          <p:nvPr/>
        </p:nvSpPr>
        <p:spPr>
          <a:xfrm rot="-5400000">
            <a:off x="7167502" y="893428"/>
            <a:ext cx="564600" cy="444900"/>
          </a:xfrm>
          <a:prstGeom prst="rightArrow">
            <a:avLst>
              <a:gd name="adj1" fmla="val 50000"/>
              <a:gd name="adj2" fmla="val 50000"/>
            </a:avLst>
          </a:prstGeom>
          <a:noFill/>
          <a:ln w="9525" cap="flat" cmpd="sng">
            <a:solidFill>
              <a:srgbClr val="00707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3"/>
          <p:cNvSpPr/>
          <p:nvPr/>
        </p:nvSpPr>
        <p:spPr>
          <a:xfrm rot="5400000">
            <a:off x="8455975" y="4580950"/>
            <a:ext cx="485400" cy="334800"/>
          </a:xfrm>
          <a:prstGeom prst="rightArrow">
            <a:avLst>
              <a:gd name="adj1" fmla="val 50000"/>
              <a:gd name="adj2" fmla="val 50000"/>
            </a:avLst>
          </a:prstGeom>
          <a:noFill/>
          <a:ln w="9525" cap="flat" cmpd="sng">
            <a:solidFill>
              <a:srgbClr val="00707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3"/>
          <p:cNvSpPr/>
          <p:nvPr/>
        </p:nvSpPr>
        <p:spPr>
          <a:xfrm>
            <a:off x="7301600" y="2427892"/>
            <a:ext cx="296397" cy="419653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6AA84F"/>
                </a:solidFill>
                <a:latin typeface="Montserrat"/>
              </a:rPr>
              <a:t>2</a:t>
            </a:r>
          </a:p>
        </p:txBody>
      </p:sp>
      <p:sp>
        <p:nvSpPr>
          <p:cNvPr id="77" name="Google Shape;77;p3"/>
          <p:cNvSpPr/>
          <p:nvPr/>
        </p:nvSpPr>
        <p:spPr>
          <a:xfrm>
            <a:off x="8668228" y="988756"/>
            <a:ext cx="354503" cy="42317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6AA84F"/>
                </a:solidFill>
                <a:latin typeface="Abril Fatface"/>
              </a:rPr>
              <a:t>0</a:t>
            </a:r>
          </a:p>
        </p:txBody>
      </p:sp>
      <p:sp>
        <p:nvSpPr>
          <p:cNvPr id="78" name="Google Shape;78;p3"/>
          <p:cNvSpPr/>
          <p:nvPr/>
        </p:nvSpPr>
        <p:spPr>
          <a:xfrm>
            <a:off x="8763900" y="3127993"/>
            <a:ext cx="279674" cy="28920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6AA84F"/>
                </a:solidFill>
                <a:latin typeface="Montserrat"/>
              </a:rPr>
              <a:t>¥</a:t>
            </a:r>
          </a:p>
        </p:txBody>
      </p:sp>
      <p:sp>
        <p:nvSpPr>
          <p:cNvPr id="79" name="Google Shape;79;p3"/>
          <p:cNvSpPr/>
          <p:nvPr/>
        </p:nvSpPr>
        <p:spPr>
          <a:xfrm>
            <a:off x="7233391" y="1950962"/>
            <a:ext cx="236741" cy="2892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00FFFF">
                    <a:alpha val="13460"/>
                  </a:srgbClr>
                </a:solidFill>
                <a:latin typeface="Abril Fatface"/>
              </a:rPr>
              <a:t>4</a:t>
            </a:r>
          </a:p>
        </p:txBody>
      </p:sp>
      <p:sp>
        <p:nvSpPr>
          <p:cNvPr id="80" name="Google Shape;80;p3"/>
          <p:cNvSpPr/>
          <p:nvPr/>
        </p:nvSpPr>
        <p:spPr>
          <a:xfrm>
            <a:off x="6811905" y="-87455"/>
            <a:ext cx="652469" cy="90545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00FFFF">
                    <a:alpha val="13460"/>
                  </a:srgbClr>
                </a:solidFill>
                <a:latin typeface="Montserrat"/>
              </a:rPr>
              <a:t>6</a:t>
            </a:r>
          </a:p>
        </p:txBody>
      </p:sp>
      <p:sp>
        <p:nvSpPr>
          <p:cNvPr id="81" name="Google Shape;81;p3"/>
          <p:cNvSpPr/>
          <p:nvPr/>
        </p:nvSpPr>
        <p:spPr>
          <a:xfrm>
            <a:off x="7662627" y="662323"/>
            <a:ext cx="87722" cy="21666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6AA84F"/>
                </a:solidFill>
                <a:latin typeface="Montserrat"/>
              </a:rPr>
              <a:t>1</a:t>
            </a:r>
          </a:p>
        </p:txBody>
      </p:sp>
      <p:sp>
        <p:nvSpPr>
          <p:cNvPr id="82" name="Google Shape;82;p3"/>
          <p:cNvSpPr/>
          <p:nvPr/>
        </p:nvSpPr>
        <p:spPr>
          <a:xfrm>
            <a:off x="6992802" y="3859303"/>
            <a:ext cx="164400" cy="225324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6AA84F"/>
                </a:solidFill>
                <a:latin typeface="Montserrat"/>
              </a:rPr>
              <a:t>4</a:t>
            </a:r>
          </a:p>
        </p:txBody>
      </p:sp>
      <p:sp>
        <p:nvSpPr>
          <p:cNvPr id="83" name="Google Shape;83;p3"/>
          <p:cNvSpPr/>
          <p:nvPr/>
        </p:nvSpPr>
        <p:spPr>
          <a:xfrm>
            <a:off x="6897399" y="729426"/>
            <a:ext cx="236725" cy="34453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6AA84F"/>
                </a:solidFill>
                <a:latin typeface="Abril Fatface"/>
              </a:rPr>
              <a:t>5</a:t>
            </a:r>
          </a:p>
        </p:txBody>
      </p:sp>
      <p:sp>
        <p:nvSpPr>
          <p:cNvPr id="84" name="Google Shape;84;p3"/>
          <p:cNvSpPr/>
          <p:nvPr/>
        </p:nvSpPr>
        <p:spPr>
          <a:xfrm>
            <a:off x="8925943" y="4066263"/>
            <a:ext cx="236725" cy="304233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6AA84F"/>
                </a:solidFill>
                <a:latin typeface="Abril Fatface"/>
              </a:rPr>
              <a:t>8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"/>
          <p:cNvSpPr/>
          <p:nvPr/>
        </p:nvSpPr>
        <p:spPr>
          <a:xfrm>
            <a:off x="7123399" y="2945300"/>
            <a:ext cx="1604425" cy="227325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00BFC9">
                    <a:alpha val="45000"/>
                  </a:srgbClr>
                </a:solidFill>
                <a:latin typeface="Montserrat"/>
              </a:rPr>
              <a:t>5</a:t>
            </a:r>
          </a:p>
        </p:txBody>
      </p:sp>
      <p:sp>
        <p:nvSpPr>
          <p:cNvPr id="110" name="Google Shape;110;p5"/>
          <p:cNvSpPr/>
          <p:nvPr/>
        </p:nvSpPr>
        <p:spPr>
          <a:xfrm>
            <a:off x="8411549" y="1666550"/>
            <a:ext cx="774325" cy="108827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00BFC9">
                    <a:alpha val="45000"/>
                  </a:srgbClr>
                </a:solidFill>
                <a:latin typeface="Abril Fatface"/>
              </a:rPr>
              <a:t>3</a:t>
            </a:r>
          </a:p>
        </p:txBody>
      </p:sp>
      <p:sp>
        <p:nvSpPr>
          <p:cNvPr id="111" name="Google Shape;111;p5"/>
          <p:cNvSpPr/>
          <p:nvPr/>
        </p:nvSpPr>
        <p:spPr>
          <a:xfrm>
            <a:off x="6567123" y="2997749"/>
            <a:ext cx="844060" cy="905442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00FFFF">
                    <a:alpha val="13460"/>
                  </a:srgbClr>
                </a:solidFill>
                <a:latin typeface="Montserrat"/>
              </a:rPr>
              <a:t>€</a:t>
            </a:r>
          </a:p>
        </p:txBody>
      </p:sp>
      <p:sp>
        <p:nvSpPr>
          <p:cNvPr id="112" name="Google Shape;112;p5"/>
          <p:cNvSpPr/>
          <p:nvPr/>
        </p:nvSpPr>
        <p:spPr>
          <a:xfrm>
            <a:off x="7702425" y="944674"/>
            <a:ext cx="692017" cy="889382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00FFFF">
                    <a:alpha val="13460"/>
                  </a:srgbClr>
                </a:solidFill>
                <a:latin typeface="Abril Fatface"/>
              </a:rPr>
              <a:t>9</a:t>
            </a:r>
          </a:p>
        </p:txBody>
      </p:sp>
      <p:sp>
        <p:nvSpPr>
          <p:cNvPr id="113" name="Google Shape;113;p5"/>
          <p:cNvSpPr/>
          <p:nvPr/>
        </p:nvSpPr>
        <p:spPr>
          <a:xfrm>
            <a:off x="8482541" y="3571675"/>
            <a:ext cx="432249" cy="66862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00BFC9">
                    <a:alpha val="45000"/>
                  </a:srgbClr>
                </a:solidFill>
                <a:latin typeface="Abril Fatface"/>
              </a:rPr>
              <a:t>7</a:t>
            </a:r>
          </a:p>
        </p:txBody>
      </p:sp>
      <p:sp>
        <p:nvSpPr>
          <p:cNvPr id="114" name="Google Shape;114;p5"/>
          <p:cNvSpPr/>
          <p:nvPr/>
        </p:nvSpPr>
        <p:spPr>
          <a:xfrm>
            <a:off x="7956575" y="-147125"/>
            <a:ext cx="968665" cy="1446867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00BFC9">
                    <a:alpha val="45000"/>
                  </a:srgbClr>
                </a:solidFill>
                <a:latin typeface="Montserrat"/>
              </a:rPr>
              <a:t>$</a:t>
            </a:r>
          </a:p>
        </p:txBody>
      </p:sp>
      <p:sp>
        <p:nvSpPr>
          <p:cNvPr id="115" name="Google Shape;115;p5"/>
          <p:cNvSpPr/>
          <p:nvPr/>
        </p:nvSpPr>
        <p:spPr>
          <a:xfrm>
            <a:off x="7524777" y="-48672"/>
            <a:ext cx="432250" cy="59758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00FFFF">
                    <a:alpha val="13460"/>
                  </a:srgbClr>
                </a:solidFill>
                <a:latin typeface="Abril Fatface"/>
              </a:rPr>
              <a:t>£</a:t>
            </a:r>
          </a:p>
        </p:txBody>
      </p:sp>
      <p:sp>
        <p:nvSpPr>
          <p:cNvPr id="116" name="Google Shape;116;p5"/>
          <p:cNvSpPr/>
          <p:nvPr/>
        </p:nvSpPr>
        <p:spPr>
          <a:xfrm>
            <a:off x="7153450" y="1200149"/>
            <a:ext cx="336025" cy="62055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00BFC9">
                    <a:alpha val="45000"/>
                  </a:srgbClr>
                </a:solidFill>
                <a:latin typeface="Abril Fatface"/>
              </a:rPr>
              <a:t>1</a:t>
            </a:r>
          </a:p>
        </p:txBody>
      </p:sp>
      <p:sp>
        <p:nvSpPr>
          <p:cNvPr id="117" name="Google Shape;117;p5"/>
          <p:cNvSpPr/>
          <p:nvPr/>
        </p:nvSpPr>
        <p:spPr>
          <a:xfrm>
            <a:off x="7524775" y="1713000"/>
            <a:ext cx="1106400" cy="149805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00FFFF">
                    <a:alpha val="13460"/>
                  </a:srgbClr>
                </a:solidFill>
                <a:latin typeface="Montserrat"/>
              </a:rPr>
              <a:t>8</a:t>
            </a:r>
          </a:p>
        </p:txBody>
      </p:sp>
      <p:sp>
        <p:nvSpPr>
          <p:cNvPr id="118" name="Google Shape;118;p5"/>
          <p:cNvSpPr/>
          <p:nvPr/>
        </p:nvSpPr>
        <p:spPr>
          <a:xfrm rot="-5400000">
            <a:off x="7167502" y="893428"/>
            <a:ext cx="564600" cy="444900"/>
          </a:xfrm>
          <a:prstGeom prst="rightArrow">
            <a:avLst>
              <a:gd name="adj1" fmla="val 50000"/>
              <a:gd name="adj2" fmla="val 50000"/>
            </a:avLst>
          </a:prstGeom>
          <a:noFill/>
          <a:ln w="9525" cap="flat" cmpd="sng">
            <a:solidFill>
              <a:srgbClr val="00707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5"/>
          <p:cNvSpPr/>
          <p:nvPr/>
        </p:nvSpPr>
        <p:spPr>
          <a:xfrm rot="5400000">
            <a:off x="8455975" y="4580950"/>
            <a:ext cx="485400" cy="334800"/>
          </a:xfrm>
          <a:prstGeom prst="rightArrow">
            <a:avLst>
              <a:gd name="adj1" fmla="val 50000"/>
              <a:gd name="adj2" fmla="val 50000"/>
            </a:avLst>
          </a:prstGeom>
          <a:noFill/>
          <a:ln w="9525" cap="flat" cmpd="sng">
            <a:solidFill>
              <a:srgbClr val="00707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5"/>
          <p:cNvSpPr/>
          <p:nvPr/>
        </p:nvSpPr>
        <p:spPr>
          <a:xfrm>
            <a:off x="7301600" y="2427892"/>
            <a:ext cx="296397" cy="419653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6AA84F"/>
                </a:solidFill>
                <a:latin typeface="Montserrat"/>
              </a:rPr>
              <a:t>2</a:t>
            </a:r>
          </a:p>
        </p:txBody>
      </p:sp>
      <p:sp>
        <p:nvSpPr>
          <p:cNvPr id="121" name="Google Shape;121;p5"/>
          <p:cNvSpPr/>
          <p:nvPr/>
        </p:nvSpPr>
        <p:spPr>
          <a:xfrm>
            <a:off x="8668228" y="988756"/>
            <a:ext cx="354503" cy="42317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6AA84F"/>
                </a:solidFill>
                <a:latin typeface="Abril Fatface"/>
              </a:rPr>
              <a:t>0</a:t>
            </a:r>
          </a:p>
        </p:txBody>
      </p:sp>
      <p:sp>
        <p:nvSpPr>
          <p:cNvPr id="122" name="Google Shape;122;p5"/>
          <p:cNvSpPr/>
          <p:nvPr/>
        </p:nvSpPr>
        <p:spPr>
          <a:xfrm>
            <a:off x="8763900" y="3127993"/>
            <a:ext cx="279674" cy="28920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6AA84F"/>
                </a:solidFill>
                <a:latin typeface="Montserrat"/>
              </a:rPr>
              <a:t>¥</a:t>
            </a:r>
          </a:p>
        </p:txBody>
      </p:sp>
      <p:sp>
        <p:nvSpPr>
          <p:cNvPr id="123" name="Google Shape;123;p5"/>
          <p:cNvSpPr/>
          <p:nvPr/>
        </p:nvSpPr>
        <p:spPr>
          <a:xfrm>
            <a:off x="7233391" y="1950962"/>
            <a:ext cx="236741" cy="2892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00FFFF">
                    <a:alpha val="13460"/>
                  </a:srgbClr>
                </a:solidFill>
                <a:latin typeface="Abril Fatface"/>
              </a:rPr>
              <a:t>4</a:t>
            </a:r>
          </a:p>
        </p:txBody>
      </p:sp>
      <p:sp>
        <p:nvSpPr>
          <p:cNvPr id="124" name="Google Shape;124;p5"/>
          <p:cNvSpPr/>
          <p:nvPr/>
        </p:nvSpPr>
        <p:spPr>
          <a:xfrm>
            <a:off x="6811905" y="-87455"/>
            <a:ext cx="652469" cy="90545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00FFFF">
                    <a:alpha val="13460"/>
                  </a:srgbClr>
                </a:solidFill>
                <a:latin typeface="Montserrat"/>
              </a:rPr>
              <a:t>6</a:t>
            </a:r>
          </a:p>
        </p:txBody>
      </p:sp>
      <p:sp>
        <p:nvSpPr>
          <p:cNvPr id="125" name="Google Shape;125;p5"/>
          <p:cNvSpPr/>
          <p:nvPr/>
        </p:nvSpPr>
        <p:spPr>
          <a:xfrm>
            <a:off x="7662627" y="662323"/>
            <a:ext cx="87722" cy="21666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6AA84F"/>
                </a:solidFill>
                <a:latin typeface="Montserrat"/>
              </a:rPr>
              <a:t>1</a:t>
            </a:r>
          </a:p>
        </p:txBody>
      </p:sp>
      <p:sp>
        <p:nvSpPr>
          <p:cNvPr id="126" name="Google Shape;126;p5"/>
          <p:cNvSpPr/>
          <p:nvPr/>
        </p:nvSpPr>
        <p:spPr>
          <a:xfrm>
            <a:off x="6992802" y="3859303"/>
            <a:ext cx="164400" cy="225324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6AA84F"/>
                </a:solidFill>
                <a:latin typeface="Montserrat"/>
              </a:rPr>
              <a:t>4</a:t>
            </a:r>
          </a:p>
        </p:txBody>
      </p:sp>
      <p:sp>
        <p:nvSpPr>
          <p:cNvPr id="127" name="Google Shape;127;p5"/>
          <p:cNvSpPr/>
          <p:nvPr/>
        </p:nvSpPr>
        <p:spPr>
          <a:xfrm>
            <a:off x="6897399" y="729426"/>
            <a:ext cx="236725" cy="34453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6AA84F"/>
                </a:solidFill>
                <a:latin typeface="Abril Fatface"/>
              </a:rPr>
              <a:t>5</a:t>
            </a:r>
          </a:p>
        </p:txBody>
      </p:sp>
      <p:sp>
        <p:nvSpPr>
          <p:cNvPr id="128" name="Google Shape;128;p5"/>
          <p:cNvSpPr/>
          <p:nvPr/>
        </p:nvSpPr>
        <p:spPr>
          <a:xfrm>
            <a:off x="8925943" y="4066263"/>
            <a:ext cx="236725" cy="304233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6AA84F"/>
                </a:solidFill>
                <a:latin typeface="Abril Fatface"/>
              </a:rPr>
              <a:t>8</a:t>
            </a:r>
          </a:p>
        </p:txBody>
      </p:sp>
      <p:sp>
        <p:nvSpPr>
          <p:cNvPr id="129" name="Google Shape;129;p5"/>
          <p:cNvSpPr txBox="1">
            <a:spLocks noGrp="1"/>
          </p:cNvSpPr>
          <p:nvPr>
            <p:ph type="title"/>
          </p:nvPr>
        </p:nvSpPr>
        <p:spPr>
          <a:xfrm>
            <a:off x="717780" y="780900"/>
            <a:ext cx="5169000" cy="697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5"/>
          <p:cNvSpPr txBox="1">
            <a:spLocks noGrp="1"/>
          </p:cNvSpPr>
          <p:nvPr>
            <p:ph type="body" idx="1"/>
          </p:nvPr>
        </p:nvSpPr>
        <p:spPr>
          <a:xfrm>
            <a:off x="717780" y="1513574"/>
            <a:ext cx="5169000" cy="3031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⊸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⋅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131" name="Google Shape;131;p5"/>
          <p:cNvSpPr txBox="1">
            <a:spLocks noGrp="1"/>
          </p:cNvSpPr>
          <p:nvPr>
            <p:ph type="sldNum" idx="12"/>
          </p:nvPr>
        </p:nvSpPr>
        <p:spPr>
          <a:xfrm>
            <a:off x="76200" y="39925"/>
            <a:ext cx="548700" cy="36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rgbClr val="004046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825798" y="-750"/>
            <a:ext cx="7486405" cy="5145000"/>
            <a:chOff x="825798" y="-750"/>
            <a:chExt cx="7486405" cy="5145000"/>
          </a:xfrm>
        </p:grpSpPr>
        <p:cxnSp>
          <p:nvCxnSpPr>
            <p:cNvPr id="7" name="Google Shape;7;p1"/>
            <p:cNvCxnSpPr/>
            <p:nvPr/>
          </p:nvCxnSpPr>
          <p:spPr>
            <a:xfrm>
              <a:off x="825798" y="-750"/>
              <a:ext cx="0" cy="5145000"/>
            </a:xfrm>
            <a:prstGeom prst="straightConnector1">
              <a:avLst/>
            </a:prstGeom>
            <a:noFill/>
            <a:ln w="9525" cap="flat" cmpd="sng">
              <a:solidFill>
                <a:srgbClr val="005C65"/>
              </a:solidFill>
              <a:prstDash val="dot"/>
              <a:round/>
              <a:headEnd type="none" w="med" len="med"/>
              <a:tailEnd type="none" w="med" len="med"/>
            </a:ln>
          </p:spPr>
        </p:cxnSp>
        <p:cxnSp>
          <p:nvCxnSpPr>
            <p:cNvPr id="8" name="Google Shape;8;p1"/>
            <p:cNvCxnSpPr/>
            <p:nvPr/>
          </p:nvCxnSpPr>
          <p:spPr>
            <a:xfrm>
              <a:off x="1657621" y="-750"/>
              <a:ext cx="0" cy="5145000"/>
            </a:xfrm>
            <a:prstGeom prst="straightConnector1">
              <a:avLst/>
            </a:prstGeom>
            <a:noFill/>
            <a:ln w="9525" cap="flat" cmpd="sng">
              <a:solidFill>
                <a:srgbClr val="005C65"/>
              </a:solidFill>
              <a:prstDash val="dot"/>
              <a:round/>
              <a:headEnd type="none" w="med" len="med"/>
              <a:tailEnd type="none" w="med" len="med"/>
            </a:ln>
          </p:spPr>
        </p:cxnSp>
        <p:cxnSp>
          <p:nvCxnSpPr>
            <p:cNvPr id="9" name="Google Shape;9;p1"/>
            <p:cNvCxnSpPr/>
            <p:nvPr/>
          </p:nvCxnSpPr>
          <p:spPr>
            <a:xfrm>
              <a:off x="2489443" y="-750"/>
              <a:ext cx="0" cy="5145000"/>
            </a:xfrm>
            <a:prstGeom prst="straightConnector1">
              <a:avLst/>
            </a:prstGeom>
            <a:noFill/>
            <a:ln w="9525" cap="flat" cmpd="sng">
              <a:solidFill>
                <a:srgbClr val="005C65"/>
              </a:solidFill>
              <a:prstDash val="dot"/>
              <a:round/>
              <a:headEnd type="none" w="med" len="med"/>
              <a:tailEnd type="none" w="med" len="med"/>
            </a:ln>
          </p:spPr>
        </p:cxnSp>
        <p:cxnSp>
          <p:nvCxnSpPr>
            <p:cNvPr id="10" name="Google Shape;10;p1"/>
            <p:cNvCxnSpPr/>
            <p:nvPr/>
          </p:nvCxnSpPr>
          <p:spPr>
            <a:xfrm>
              <a:off x="8312202" y="-750"/>
              <a:ext cx="0" cy="5145000"/>
            </a:xfrm>
            <a:prstGeom prst="straightConnector1">
              <a:avLst/>
            </a:prstGeom>
            <a:noFill/>
            <a:ln w="9525" cap="flat" cmpd="sng">
              <a:solidFill>
                <a:srgbClr val="005C65"/>
              </a:solidFill>
              <a:prstDash val="dot"/>
              <a:round/>
              <a:headEnd type="none" w="med" len="med"/>
              <a:tailEnd type="none" w="med" len="med"/>
            </a:ln>
          </p:spPr>
        </p:cxnSp>
        <p:cxnSp>
          <p:nvCxnSpPr>
            <p:cNvPr id="11" name="Google Shape;11;p1"/>
            <p:cNvCxnSpPr/>
            <p:nvPr/>
          </p:nvCxnSpPr>
          <p:spPr>
            <a:xfrm>
              <a:off x="7480380" y="-750"/>
              <a:ext cx="0" cy="5145000"/>
            </a:xfrm>
            <a:prstGeom prst="straightConnector1">
              <a:avLst/>
            </a:prstGeom>
            <a:noFill/>
            <a:ln w="9525" cap="flat" cmpd="sng">
              <a:solidFill>
                <a:srgbClr val="005C65"/>
              </a:solidFill>
              <a:prstDash val="dot"/>
              <a:round/>
              <a:headEnd type="none" w="med" len="med"/>
              <a:tailEnd type="none" w="med" len="med"/>
            </a:ln>
          </p:spPr>
        </p:cxnSp>
        <p:cxnSp>
          <p:nvCxnSpPr>
            <p:cNvPr id="12" name="Google Shape;12;p1"/>
            <p:cNvCxnSpPr/>
            <p:nvPr/>
          </p:nvCxnSpPr>
          <p:spPr>
            <a:xfrm>
              <a:off x="6648557" y="-750"/>
              <a:ext cx="0" cy="5145000"/>
            </a:xfrm>
            <a:prstGeom prst="straightConnector1">
              <a:avLst/>
            </a:prstGeom>
            <a:noFill/>
            <a:ln w="9525" cap="flat" cmpd="sng">
              <a:solidFill>
                <a:srgbClr val="005C65"/>
              </a:solidFill>
              <a:prstDash val="dot"/>
              <a:round/>
              <a:headEnd type="none" w="med" len="med"/>
              <a:tailEnd type="none" w="med" len="med"/>
            </a:ln>
          </p:spPr>
        </p:cxnSp>
        <p:cxnSp>
          <p:nvCxnSpPr>
            <p:cNvPr id="13" name="Google Shape;13;p1"/>
            <p:cNvCxnSpPr/>
            <p:nvPr/>
          </p:nvCxnSpPr>
          <p:spPr>
            <a:xfrm>
              <a:off x="5816734" y="-750"/>
              <a:ext cx="0" cy="5145000"/>
            </a:xfrm>
            <a:prstGeom prst="straightConnector1">
              <a:avLst/>
            </a:prstGeom>
            <a:noFill/>
            <a:ln w="9525" cap="flat" cmpd="sng">
              <a:solidFill>
                <a:srgbClr val="005C65"/>
              </a:solidFill>
              <a:prstDash val="dot"/>
              <a:round/>
              <a:headEnd type="none" w="med" len="med"/>
              <a:tailEnd type="none" w="med" len="med"/>
            </a:ln>
          </p:spPr>
        </p:cxnSp>
        <p:cxnSp>
          <p:nvCxnSpPr>
            <p:cNvPr id="14" name="Google Shape;14;p1"/>
            <p:cNvCxnSpPr/>
            <p:nvPr/>
          </p:nvCxnSpPr>
          <p:spPr>
            <a:xfrm>
              <a:off x="4984911" y="-750"/>
              <a:ext cx="0" cy="5145000"/>
            </a:xfrm>
            <a:prstGeom prst="straightConnector1">
              <a:avLst/>
            </a:prstGeom>
            <a:noFill/>
            <a:ln w="9525" cap="flat" cmpd="sng">
              <a:solidFill>
                <a:srgbClr val="005C65"/>
              </a:solidFill>
              <a:prstDash val="dot"/>
              <a:round/>
              <a:headEnd type="none" w="med" len="med"/>
              <a:tailEnd type="none" w="med" len="med"/>
            </a:ln>
          </p:spPr>
        </p:cxnSp>
        <p:cxnSp>
          <p:nvCxnSpPr>
            <p:cNvPr id="15" name="Google Shape;15;p1"/>
            <p:cNvCxnSpPr/>
            <p:nvPr/>
          </p:nvCxnSpPr>
          <p:spPr>
            <a:xfrm>
              <a:off x="4153089" y="-750"/>
              <a:ext cx="0" cy="5145000"/>
            </a:xfrm>
            <a:prstGeom prst="straightConnector1">
              <a:avLst/>
            </a:prstGeom>
            <a:noFill/>
            <a:ln w="9525" cap="flat" cmpd="sng">
              <a:solidFill>
                <a:srgbClr val="005C65"/>
              </a:solidFill>
              <a:prstDash val="dot"/>
              <a:round/>
              <a:headEnd type="none" w="med" len="med"/>
              <a:tailEnd type="none" w="med" len="med"/>
            </a:ln>
          </p:spPr>
        </p:cxnSp>
        <p:cxnSp>
          <p:nvCxnSpPr>
            <p:cNvPr id="16" name="Google Shape;16;p1"/>
            <p:cNvCxnSpPr/>
            <p:nvPr/>
          </p:nvCxnSpPr>
          <p:spPr>
            <a:xfrm>
              <a:off x="3321266" y="-750"/>
              <a:ext cx="0" cy="5145000"/>
            </a:xfrm>
            <a:prstGeom prst="straightConnector1">
              <a:avLst/>
            </a:prstGeom>
            <a:noFill/>
            <a:ln w="9525" cap="flat" cmpd="sng">
              <a:solidFill>
                <a:srgbClr val="005C65"/>
              </a:solidFill>
              <a:prstDash val="dot"/>
              <a:round/>
              <a:headEnd type="none" w="med" len="med"/>
              <a:tailEnd type="none" w="med" len="med"/>
            </a:ln>
          </p:spPr>
        </p:cxnSp>
      </p:grpSp>
      <p:sp>
        <p:nvSpPr>
          <p:cNvPr id="17" name="Google Shape;17;p1"/>
          <p:cNvSpPr txBox="1">
            <a:spLocks noGrp="1"/>
          </p:cNvSpPr>
          <p:nvPr>
            <p:ph type="title"/>
          </p:nvPr>
        </p:nvSpPr>
        <p:spPr>
          <a:xfrm>
            <a:off x="735875" y="780900"/>
            <a:ext cx="59172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2400"/>
              <a:buFont typeface="Montserrat"/>
              <a:buNone/>
              <a:defRPr sz="2400" b="1">
                <a:solidFill>
                  <a:srgbClr val="6AA84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2400"/>
              <a:buFont typeface="Montserrat"/>
              <a:buNone/>
              <a:defRPr sz="2400" b="1">
                <a:solidFill>
                  <a:srgbClr val="6AA84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2400"/>
              <a:buFont typeface="Montserrat"/>
              <a:buNone/>
              <a:defRPr sz="2400" b="1">
                <a:solidFill>
                  <a:srgbClr val="6AA84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2400"/>
              <a:buFont typeface="Montserrat"/>
              <a:buNone/>
              <a:defRPr sz="2400" b="1">
                <a:solidFill>
                  <a:srgbClr val="6AA84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2400"/>
              <a:buFont typeface="Montserrat"/>
              <a:buNone/>
              <a:defRPr sz="2400" b="1">
                <a:solidFill>
                  <a:srgbClr val="6AA84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2400"/>
              <a:buFont typeface="Montserrat"/>
              <a:buNone/>
              <a:defRPr sz="2400" b="1">
                <a:solidFill>
                  <a:srgbClr val="6AA84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2400"/>
              <a:buFont typeface="Montserrat"/>
              <a:buNone/>
              <a:defRPr sz="2400" b="1">
                <a:solidFill>
                  <a:srgbClr val="6AA84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2400"/>
              <a:buFont typeface="Montserrat"/>
              <a:buNone/>
              <a:defRPr sz="2400" b="1">
                <a:solidFill>
                  <a:srgbClr val="6AA84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2400"/>
              <a:buFont typeface="Montserrat"/>
              <a:buNone/>
              <a:defRPr sz="2400" b="1">
                <a:solidFill>
                  <a:srgbClr val="6AA84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8" name="Google Shape;18;p1"/>
          <p:cNvSpPr txBox="1">
            <a:spLocks noGrp="1"/>
          </p:cNvSpPr>
          <p:nvPr>
            <p:ph type="body" idx="1"/>
          </p:nvPr>
        </p:nvSpPr>
        <p:spPr>
          <a:xfrm>
            <a:off x="735875" y="1513574"/>
            <a:ext cx="5917200" cy="303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rgbClr val="EFEFEF"/>
              </a:buClr>
              <a:buSzPts val="2400"/>
              <a:buFont typeface="PT Serif"/>
              <a:buChar char="⊸"/>
              <a:defRPr sz="2400">
                <a:solidFill>
                  <a:srgbClr val="EFEFEF"/>
                </a:solidFill>
                <a:latin typeface="PT Serif"/>
                <a:ea typeface="PT Serif"/>
                <a:cs typeface="PT Serif"/>
                <a:sym typeface="PT Serif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400"/>
              <a:buFont typeface="PT Serif"/>
              <a:buChar char="▫"/>
              <a:defRPr sz="2400">
                <a:solidFill>
                  <a:srgbClr val="EFEFEF"/>
                </a:solidFill>
                <a:latin typeface="PT Serif"/>
                <a:ea typeface="PT Serif"/>
                <a:cs typeface="PT Serif"/>
                <a:sym typeface="PT Serif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400"/>
              <a:buFont typeface="PT Serif"/>
              <a:buChar char="⋅"/>
              <a:defRPr sz="2400">
                <a:solidFill>
                  <a:srgbClr val="EFEFEF"/>
                </a:solidFill>
                <a:latin typeface="PT Serif"/>
                <a:ea typeface="PT Serif"/>
                <a:cs typeface="PT Serif"/>
                <a:sym typeface="PT Serif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400"/>
              <a:buFont typeface="PT Serif"/>
              <a:buChar char="●"/>
              <a:defRPr sz="2400">
                <a:solidFill>
                  <a:srgbClr val="EFEFEF"/>
                </a:solidFill>
                <a:latin typeface="PT Serif"/>
                <a:ea typeface="PT Serif"/>
                <a:cs typeface="PT Serif"/>
                <a:sym typeface="PT Serif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400"/>
              <a:buFont typeface="PT Serif"/>
              <a:buChar char="○"/>
              <a:defRPr sz="2400">
                <a:solidFill>
                  <a:srgbClr val="EFEFEF"/>
                </a:solidFill>
                <a:latin typeface="PT Serif"/>
                <a:ea typeface="PT Serif"/>
                <a:cs typeface="PT Serif"/>
                <a:sym typeface="PT Serif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400"/>
              <a:buFont typeface="PT Serif"/>
              <a:buChar char="■"/>
              <a:defRPr sz="2400">
                <a:solidFill>
                  <a:srgbClr val="EFEFEF"/>
                </a:solidFill>
                <a:latin typeface="PT Serif"/>
                <a:ea typeface="PT Serif"/>
                <a:cs typeface="PT Serif"/>
                <a:sym typeface="PT Serif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400"/>
              <a:buFont typeface="PT Serif"/>
              <a:buChar char="●"/>
              <a:defRPr sz="2400">
                <a:solidFill>
                  <a:srgbClr val="EFEFEF"/>
                </a:solidFill>
                <a:latin typeface="PT Serif"/>
                <a:ea typeface="PT Serif"/>
                <a:cs typeface="PT Serif"/>
                <a:sym typeface="PT Serif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400"/>
              <a:buFont typeface="PT Serif"/>
              <a:buChar char="○"/>
              <a:defRPr sz="2400">
                <a:solidFill>
                  <a:srgbClr val="EFEFEF"/>
                </a:solidFill>
                <a:latin typeface="PT Serif"/>
                <a:ea typeface="PT Serif"/>
                <a:cs typeface="PT Serif"/>
                <a:sym typeface="PT Serif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2400"/>
              <a:buFont typeface="PT Serif"/>
              <a:buChar char="■"/>
              <a:defRPr sz="2400">
                <a:solidFill>
                  <a:srgbClr val="EFEFEF"/>
                </a:solidFill>
                <a:latin typeface="PT Serif"/>
                <a:ea typeface="PT Serif"/>
                <a:cs typeface="PT Serif"/>
                <a:sym typeface="PT Serif"/>
              </a:defRPr>
            </a:lvl9pPr>
          </a:lstStyle>
          <a:p>
            <a:endParaRPr/>
          </a:p>
        </p:txBody>
      </p:sp>
      <p:sp>
        <p:nvSpPr>
          <p:cNvPr id="19" name="Google Shape;19;p1"/>
          <p:cNvSpPr txBox="1">
            <a:spLocks noGrp="1"/>
          </p:cNvSpPr>
          <p:nvPr>
            <p:ph type="sldNum" idx="12"/>
          </p:nvPr>
        </p:nvSpPr>
        <p:spPr>
          <a:xfrm>
            <a:off x="76200" y="39925"/>
            <a:ext cx="5487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 sz="1100" b="1">
                <a:solidFill>
                  <a:srgbClr val="007074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buNone/>
              <a:defRPr sz="1100" b="1">
                <a:solidFill>
                  <a:srgbClr val="007074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buNone/>
              <a:defRPr sz="1100" b="1">
                <a:solidFill>
                  <a:srgbClr val="007074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buNone/>
              <a:defRPr sz="1100" b="1">
                <a:solidFill>
                  <a:srgbClr val="007074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buNone/>
              <a:defRPr sz="1100" b="1">
                <a:solidFill>
                  <a:srgbClr val="007074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buNone/>
              <a:defRPr sz="1100" b="1">
                <a:solidFill>
                  <a:srgbClr val="007074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buNone/>
              <a:defRPr sz="1100" b="1">
                <a:solidFill>
                  <a:srgbClr val="007074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buNone/>
              <a:defRPr sz="1100" b="1">
                <a:solidFill>
                  <a:srgbClr val="007074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buNone/>
              <a:defRPr sz="1100" b="1">
                <a:solidFill>
                  <a:srgbClr val="007074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12"/>
          <p:cNvSpPr txBox="1">
            <a:spLocks noGrp="1"/>
          </p:cNvSpPr>
          <p:nvPr>
            <p:ph type="ctrTitle"/>
          </p:nvPr>
        </p:nvSpPr>
        <p:spPr>
          <a:xfrm>
            <a:off x="1661700" y="1991825"/>
            <a:ext cx="58206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2019 </a:t>
            </a:r>
            <a:r>
              <a:rPr lang="en-US" dirty="0"/>
              <a:t>Financial Update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15"/>
          <p:cNvSpPr txBox="1">
            <a:spLocks noGrp="1"/>
          </p:cNvSpPr>
          <p:nvPr>
            <p:ph type="sldNum" idx="4294967295"/>
          </p:nvPr>
        </p:nvSpPr>
        <p:spPr>
          <a:xfrm>
            <a:off x="76200" y="39925"/>
            <a:ext cx="548700" cy="36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5243F6E7-7525-4899-8D72-CEB55BA1F52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5066164"/>
              </p:ext>
            </p:extLst>
          </p:nvPr>
        </p:nvGraphicFramePr>
        <p:xfrm>
          <a:off x="350045" y="906780"/>
          <a:ext cx="6593680" cy="3686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Google Shape;292;p17">
            <a:extLst>
              <a:ext uri="{FF2B5EF4-FFF2-40B4-BE49-F238E27FC236}">
                <a16:creationId xmlns:a16="http://schemas.microsoft.com/office/drawing/2014/main" id="{6F0360CE-DEC6-46FC-9576-6E70899321F8}"/>
              </a:ext>
            </a:extLst>
          </p:cNvPr>
          <p:cNvSpPr txBox="1">
            <a:spLocks/>
          </p:cNvSpPr>
          <p:nvPr/>
        </p:nvSpPr>
        <p:spPr>
          <a:xfrm>
            <a:off x="1307715" y="201319"/>
            <a:ext cx="51690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3600"/>
              <a:buFont typeface="Montserrat"/>
              <a:buNone/>
              <a:defRPr sz="3600" b="1" i="0" u="none" strike="noStrike" cap="none">
                <a:solidFill>
                  <a:srgbClr val="EFEFE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3600"/>
              <a:buFont typeface="Montserrat"/>
              <a:buNone/>
              <a:defRPr sz="3600" b="1" i="0" u="none" strike="noStrike" cap="none">
                <a:solidFill>
                  <a:srgbClr val="EFEFE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3600"/>
              <a:buFont typeface="Montserrat"/>
              <a:buNone/>
              <a:defRPr sz="3600" b="1" i="0" u="none" strike="noStrike" cap="none">
                <a:solidFill>
                  <a:srgbClr val="EFEFE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3600"/>
              <a:buFont typeface="Montserrat"/>
              <a:buNone/>
              <a:defRPr sz="3600" b="1" i="0" u="none" strike="noStrike" cap="none">
                <a:solidFill>
                  <a:srgbClr val="EFEFE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3600"/>
              <a:buFont typeface="Montserrat"/>
              <a:buNone/>
              <a:defRPr sz="3600" b="1" i="0" u="none" strike="noStrike" cap="none">
                <a:solidFill>
                  <a:srgbClr val="EFEFE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3600"/>
              <a:buFont typeface="Montserrat"/>
              <a:buNone/>
              <a:defRPr sz="3600" b="1" i="0" u="none" strike="noStrike" cap="none">
                <a:solidFill>
                  <a:srgbClr val="EFEFE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3600"/>
              <a:buFont typeface="Montserrat"/>
              <a:buNone/>
              <a:defRPr sz="3600" b="1" i="0" u="none" strike="noStrike" cap="none">
                <a:solidFill>
                  <a:srgbClr val="EFEFE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3600"/>
              <a:buFont typeface="Montserrat"/>
              <a:buNone/>
              <a:defRPr sz="3600" b="1" i="0" u="none" strike="noStrike" cap="none">
                <a:solidFill>
                  <a:srgbClr val="EFEFE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3600"/>
              <a:buFont typeface="Montserrat"/>
              <a:buNone/>
              <a:defRPr sz="3600" b="1" i="0" u="none" strike="noStrike" cap="none">
                <a:solidFill>
                  <a:srgbClr val="EFEFE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rPr lang="en-US" dirty="0"/>
              <a:t>Where are we now?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17"/>
          <p:cNvSpPr txBox="1">
            <a:spLocks noGrp="1"/>
          </p:cNvSpPr>
          <p:nvPr>
            <p:ph type="title"/>
          </p:nvPr>
        </p:nvSpPr>
        <p:spPr>
          <a:xfrm>
            <a:off x="298329" y="139345"/>
            <a:ext cx="5169000" cy="69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FY18/FY19 Accomplishments</a:t>
            </a:r>
            <a:endParaRPr dirty="0"/>
          </a:p>
        </p:txBody>
      </p:sp>
      <p:sp>
        <p:nvSpPr>
          <p:cNvPr id="293" name="Google Shape;293;p17"/>
          <p:cNvSpPr txBox="1">
            <a:spLocks noGrp="1"/>
          </p:cNvSpPr>
          <p:nvPr>
            <p:ph type="body" idx="1"/>
          </p:nvPr>
        </p:nvSpPr>
        <p:spPr>
          <a:xfrm>
            <a:off x="298329" y="786045"/>
            <a:ext cx="6479842" cy="403269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⊸"/>
            </a:pPr>
            <a:r>
              <a:rPr lang="en-US" sz="1800" dirty="0"/>
              <a:t>Completed and executed FY19 Budget</a:t>
            </a:r>
          </a:p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⊸"/>
            </a:pPr>
            <a:r>
              <a:rPr lang="en-US" sz="1800" dirty="0"/>
              <a:t>Created financial database and queries to assist in producing monthly financial data</a:t>
            </a:r>
          </a:p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⊸"/>
            </a:pPr>
            <a:r>
              <a:rPr lang="en-US" sz="1800" dirty="0"/>
              <a:t>Integrated Dental/Vision Insurance into Subsidized Insurance Program</a:t>
            </a:r>
          </a:p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⊸"/>
            </a:pPr>
            <a:r>
              <a:rPr lang="en-US" sz="1800" dirty="0"/>
              <a:t>Collaborated with Fellowships/Benefits to identify potential solutions to on-going issues with Tuition Benefits </a:t>
            </a:r>
          </a:p>
          <a:p>
            <a:pPr lvl="1">
              <a:spcBef>
                <a:spcPts val="600"/>
              </a:spcBef>
              <a:buChar char="⊸"/>
            </a:pPr>
            <a:r>
              <a:rPr lang="en-US" sz="1800" dirty="0"/>
              <a:t>Student Insurance selection</a:t>
            </a:r>
          </a:p>
          <a:p>
            <a:pPr lvl="1">
              <a:spcBef>
                <a:spcPts val="600"/>
              </a:spcBef>
              <a:buChar char="⊸"/>
            </a:pPr>
            <a:r>
              <a:rPr lang="en-US" sz="1800" dirty="0"/>
              <a:t>TB extensions</a:t>
            </a:r>
            <a:endParaRPr sz="18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⊸"/>
            </a:pPr>
            <a:r>
              <a:rPr lang="en-US" sz="1800" dirty="0"/>
              <a:t>Rollout Grammarly to graduate students</a:t>
            </a: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⊸"/>
            </a:pPr>
            <a:r>
              <a:rPr lang="en-US" sz="1800" dirty="0"/>
              <a:t>P-Card audit with no errors</a:t>
            </a:r>
            <a:endParaRPr sz="1800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17"/>
          <p:cNvSpPr txBox="1">
            <a:spLocks noGrp="1"/>
          </p:cNvSpPr>
          <p:nvPr>
            <p:ph type="title"/>
          </p:nvPr>
        </p:nvSpPr>
        <p:spPr>
          <a:xfrm>
            <a:off x="298329" y="139345"/>
            <a:ext cx="5169000" cy="69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FY19/FY20 Goals</a:t>
            </a:r>
            <a:endParaRPr dirty="0"/>
          </a:p>
        </p:txBody>
      </p:sp>
      <p:sp>
        <p:nvSpPr>
          <p:cNvPr id="293" name="Google Shape;293;p17"/>
          <p:cNvSpPr txBox="1">
            <a:spLocks noGrp="1"/>
          </p:cNvSpPr>
          <p:nvPr>
            <p:ph type="body" idx="1"/>
          </p:nvPr>
        </p:nvSpPr>
        <p:spPr>
          <a:xfrm>
            <a:off x="298329" y="786045"/>
            <a:ext cx="6479842" cy="403269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⊸"/>
            </a:pPr>
            <a:r>
              <a:rPr lang="en-US" sz="1800" dirty="0"/>
              <a:t>Completed and executed FY20 Budget</a:t>
            </a:r>
          </a:p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⊸"/>
            </a:pPr>
            <a:r>
              <a:rPr lang="en-US" sz="1800" dirty="0"/>
              <a:t>Further automate balancing of GSHIP</a:t>
            </a:r>
          </a:p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⊸"/>
            </a:pPr>
            <a:r>
              <a:rPr lang="en-US" sz="1800" dirty="0"/>
              <a:t>Further automate ad-hoc financial reports and shadow system</a:t>
            </a:r>
          </a:p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⊸"/>
            </a:pPr>
            <a:r>
              <a:rPr lang="en-US" sz="1800" dirty="0"/>
              <a:t>Increase knowledge in TB and other financial aspects of the University</a:t>
            </a:r>
            <a:endParaRPr sz="1800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800" dirty="0"/>
          </a:p>
        </p:txBody>
      </p:sp>
    </p:spTree>
    <p:extLst>
      <p:ext uri="{BB962C8B-B14F-4D97-AF65-F5344CB8AC3E}">
        <p14:creationId xmlns:p14="http://schemas.microsoft.com/office/powerpoint/2010/main" val="3203028607"/>
      </p:ext>
    </p:extLst>
  </p:cSld>
  <p:clrMapOvr>
    <a:masterClrMapping/>
  </p:clrMapOvr>
</p:sld>
</file>

<file path=ppt/theme/theme1.xml><?xml version="1.0" encoding="utf-8"?>
<a:theme xmlns:a="http://schemas.openxmlformats.org/drawingml/2006/main" name="Balthasar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102</Words>
  <Application>Microsoft Office PowerPoint</Application>
  <PresentationFormat>On-screen Show (16:9)</PresentationFormat>
  <Paragraphs>17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Montserrat</vt:lpstr>
      <vt:lpstr>PT Serif</vt:lpstr>
      <vt:lpstr>Arial</vt:lpstr>
      <vt:lpstr>Abril Fatface</vt:lpstr>
      <vt:lpstr>Balthasar template</vt:lpstr>
      <vt:lpstr>2019 Financial Update</vt:lpstr>
      <vt:lpstr>PowerPoint Presentation</vt:lpstr>
      <vt:lpstr>FY18/FY19 Accomplishments</vt:lpstr>
      <vt:lpstr>FY19/FY20 Goals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2019 Financial Update</dc:title>
  <dc:creator>Jennifer Ehlers</dc:creator>
  <cp:lastModifiedBy>Jennifer Ehlers</cp:lastModifiedBy>
  <cp:revision>6</cp:revision>
  <dcterms:modified xsi:type="dcterms:W3CDTF">2019-02-15T15:34:50Z</dcterms:modified>
</cp:coreProperties>
</file>