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91" r:id="rId3"/>
    <p:sldId id="284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33"/>
    <p:restoredTop sz="89160" autoAdjust="0"/>
  </p:normalViewPr>
  <p:slideViewPr>
    <p:cSldViewPr snapToGrid="0" snapToObjects="1">
      <p:cViewPr varScale="1">
        <p:scale>
          <a:sx n="96" d="100"/>
          <a:sy n="96" d="100"/>
        </p:scale>
        <p:origin x="-20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44A043-4E9C-3447-B506-2D3458757288}" type="datetimeFigureOut">
              <a:rPr lang="en-US" smtClean="0"/>
              <a:t>2/15/19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DF8B08-9B34-CC4F-9416-64B21C7B7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458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DF8B08-9B34-CC4F-9416-64B21C7B773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112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Arial"/>
                <a:ea typeface="+mn-ea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1A24CD3-204F-4468-8EE4-28A6668D006A}" type="datetimeFigureOut">
              <a:rPr lang="en-US" smtClean="0"/>
              <a:t>2/15/19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2/15/19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2/15/19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B1A24CD3-204F-4468-8EE4-28A6668D006A}" type="datetimeFigureOut">
              <a:rPr lang="en-US" smtClean="0"/>
              <a:t>2/15/19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2/15/19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2/15/19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2/15/19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2/15/19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2/15/19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2/15/19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Arial"/>
          <a:ea typeface="+mj-ea"/>
          <a:cs typeface="Arial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Arial"/>
          <a:ea typeface="+mn-ea"/>
          <a:cs typeface="Arial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Arial"/>
          <a:ea typeface="+mn-ea"/>
          <a:cs typeface="Arial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Arial"/>
          <a:ea typeface="+mn-ea"/>
          <a:cs typeface="Arial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Arial"/>
          <a:ea typeface="+mn-ea"/>
          <a:cs typeface="Arial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Arial"/>
          <a:ea typeface="+mn-ea"/>
          <a:cs typeface="Arial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375391"/>
            <a:ext cx="5458968" cy="1048684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Graduate School Retreat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424262"/>
            <a:ext cx="5458968" cy="621792"/>
          </a:xfrm>
        </p:spPr>
        <p:txBody>
          <a:bodyPr/>
          <a:lstStyle/>
          <a:p>
            <a:pPr algn="r"/>
            <a:r>
              <a:rPr lang="en-US" dirty="0"/>
              <a:t>February 15, 2019</a:t>
            </a:r>
          </a:p>
        </p:txBody>
      </p:sp>
      <p:pic>
        <p:nvPicPr>
          <p:cNvPr id="4" name="Picture 3" descr="Diversity Office 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2769"/>
            <a:ext cx="9144000" cy="1270981"/>
          </a:xfrm>
          <a:prstGeom prst="rect">
            <a:avLst/>
          </a:prstGeom>
        </p:spPr>
      </p:pic>
      <p:pic>
        <p:nvPicPr>
          <p:cNvPr id="5" name="Picture 2" descr="Image may contain: 2 people, people smiling">
            <a:extLst>
              <a:ext uri="{FF2B5EF4-FFF2-40B4-BE49-F238E27FC236}">
                <a16:creationId xmlns:a16="http://schemas.microsoft.com/office/drawing/2014/main" xmlns="" id="{FFFBAC6D-FDA4-0245-8CAD-EF9D0E3DD2C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05" b="10282"/>
          <a:stretch/>
        </p:blipFill>
        <p:spPr bwMode="auto">
          <a:xfrm>
            <a:off x="3477140" y="1533750"/>
            <a:ext cx="5106732" cy="26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5287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51011"/>
            <a:ext cx="7391401" cy="676835"/>
          </a:xfrm>
        </p:spPr>
        <p:txBody>
          <a:bodyPr/>
          <a:lstStyle/>
          <a:p>
            <a:r>
              <a:rPr lang="en-US" dirty="0"/>
              <a:t>Achievements: 2018 - 2019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138518"/>
            <a:ext cx="3566160" cy="498764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6</a:t>
            </a:r>
            <a:r>
              <a:rPr lang="en-US" baseline="30000" dirty="0"/>
              <a:t>th</a:t>
            </a:r>
            <a:r>
              <a:rPr lang="en-US" dirty="0"/>
              <a:t> Annual Underrepresented Graduate Student Social </a:t>
            </a:r>
          </a:p>
          <a:p>
            <a:pPr lvl="1"/>
            <a:r>
              <a:rPr lang="en-US" dirty="0"/>
              <a:t>N = 125 </a:t>
            </a:r>
          </a:p>
          <a:p>
            <a:r>
              <a:rPr lang="en-US" dirty="0"/>
              <a:t>Graduate Diversity Council</a:t>
            </a:r>
          </a:p>
          <a:p>
            <a:r>
              <a:rPr lang="en-US" dirty="0"/>
              <a:t>Assistant Director search/hire</a:t>
            </a:r>
          </a:p>
          <a:p>
            <a:r>
              <a:rPr lang="en-US" dirty="0"/>
              <a:t>McNair Graduate Fellowships</a:t>
            </a:r>
          </a:p>
          <a:p>
            <a:r>
              <a:rPr lang="en-US" dirty="0"/>
              <a:t>McNair Scholars Graduate Network</a:t>
            </a:r>
          </a:p>
          <a:p>
            <a:r>
              <a:rPr lang="en-US" dirty="0"/>
              <a:t>Status update meetings w/Diversity Fellows </a:t>
            </a:r>
          </a:p>
          <a:p>
            <a:r>
              <a:rPr lang="en-US" dirty="0"/>
              <a:t>OED meetings with Deans regarding Diversity Action Plans (8 so far)</a:t>
            </a:r>
          </a:p>
          <a:p>
            <a:r>
              <a:rPr lang="en-US" dirty="0"/>
              <a:t>Improved webpage and social media presence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282440" y="1138518"/>
            <a:ext cx="3566160" cy="498764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Taco Tuesdays</a:t>
            </a:r>
          </a:p>
          <a:p>
            <a:pPr lvl="1"/>
            <a:r>
              <a:rPr lang="en-US" dirty="0"/>
              <a:t>Table topics format</a:t>
            </a:r>
          </a:p>
          <a:p>
            <a:r>
              <a:rPr lang="en-US" dirty="0"/>
              <a:t>California Forum</a:t>
            </a:r>
          </a:p>
          <a:p>
            <a:pPr lvl="1"/>
            <a:r>
              <a:rPr lang="en-US" dirty="0"/>
              <a:t>Fall 2018: N = 43</a:t>
            </a:r>
          </a:p>
          <a:p>
            <a:r>
              <a:rPr lang="en-US" dirty="0"/>
              <a:t>Move from ETDF to “Top Off Awards”</a:t>
            </a:r>
          </a:p>
          <a:p>
            <a:r>
              <a:rPr lang="en-US" dirty="0"/>
              <a:t>Expand from UVP to include Campus Visit for Diverse Scholars</a:t>
            </a:r>
          </a:p>
          <a:p>
            <a:r>
              <a:rPr lang="en-US" dirty="0"/>
              <a:t>Recruitment Toolkit for Faculty</a:t>
            </a:r>
          </a:p>
          <a:p>
            <a:r>
              <a:rPr lang="en-US" dirty="0" err="1"/>
              <a:t>Kehau</a:t>
            </a:r>
            <a:r>
              <a:rPr lang="en-US" dirty="0"/>
              <a:t> – Appointed to Mellon Grant Executive Board – PI Initiative</a:t>
            </a:r>
          </a:p>
          <a:p>
            <a:r>
              <a:rPr lang="en-US" dirty="0"/>
              <a:t>CGS Diversity &amp; Inclusiveness Advisory Committee 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751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7905"/>
            <a:ext cx="7391401" cy="694765"/>
          </a:xfrm>
        </p:spPr>
        <p:txBody>
          <a:bodyPr/>
          <a:lstStyle/>
          <a:p>
            <a:r>
              <a:rPr lang="en-US" dirty="0"/>
              <a:t>Major Goals for 2019-2020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344706"/>
            <a:ext cx="3566160" cy="4781457"/>
          </a:xfrm>
        </p:spPr>
        <p:txBody>
          <a:bodyPr>
            <a:normAutofit/>
          </a:bodyPr>
          <a:lstStyle/>
          <a:p>
            <a:r>
              <a:rPr lang="en-US" dirty="0"/>
              <a:t>Hire Office Support Coordinator</a:t>
            </a:r>
          </a:p>
          <a:p>
            <a:r>
              <a:rPr lang="en-US" dirty="0"/>
              <a:t>Graduate Program Reviews – Diversity section</a:t>
            </a:r>
          </a:p>
          <a:p>
            <a:r>
              <a:rPr lang="en-US" dirty="0"/>
              <a:t>Graduate Student Experience survey</a:t>
            </a:r>
          </a:p>
          <a:p>
            <a:r>
              <a:rPr lang="en-US" dirty="0"/>
              <a:t>Review disaggregated graduate application data from Admissions</a:t>
            </a:r>
          </a:p>
          <a:p>
            <a:r>
              <a:rPr lang="en-US" dirty="0"/>
              <a:t>Review institutional data from NSF Survey of Earned Doctorates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282440" y="1344706"/>
            <a:ext cx="3566160" cy="4781457"/>
          </a:xfrm>
        </p:spPr>
        <p:txBody>
          <a:bodyPr>
            <a:normAutofit/>
          </a:bodyPr>
          <a:lstStyle/>
          <a:p>
            <a:r>
              <a:rPr lang="en-US" dirty="0"/>
              <a:t>Mentoring component – McNair Scholars Graduate Network</a:t>
            </a:r>
          </a:p>
          <a:p>
            <a:r>
              <a:rPr lang="en-US" dirty="0"/>
              <a:t>Meet monthly with Graduate Diversity Council</a:t>
            </a:r>
          </a:p>
          <a:p>
            <a:r>
              <a:rPr lang="en-US" dirty="0"/>
              <a:t>Review College Diversity Action Plans</a:t>
            </a:r>
          </a:p>
          <a:p>
            <a:r>
              <a:rPr lang="en-US" dirty="0"/>
              <a:t>Best Practices in Graduate Diversity Symposium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68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5110</TotalTime>
  <Words>176</Words>
  <Application>Microsoft Macintosh PowerPoint</Application>
  <PresentationFormat>On-screen Show (4:3)</PresentationFormat>
  <Paragraphs>32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Plaza</vt:lpstr>
      <vt:lpstr>Graduate School Retreat</vt:lpstr>
      <vt:lpstr>Achievements: 2018 - 2019</vt:lpstr>
      <vt:lpstr>Major Goals for 2019-2020</vt:lpstr>
    </vt:vector>
  </TitlesOfParts>
  <Company>University of Utah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Graduate Preparation Institute</dc:title>
  <dc:creator>Araceli Frias</dc:creator>
  <cp:lastModifiedBy>Araceli Frias</cp:lastModifiedBy>
  <cp:revision>269</cp:revision>
  <dcterms:created xsi:type="dcterms:W3CDTF">2016-06-10T16:28:43Z</dcterms:created>
  <dcterms:modified xsi:type="dcterms:W3CDTF">2019-02-15T14:17:29Z</dcterms:modified>
</cp:coreProperties>
</file>