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3" r:id="rId4"/>
    <p:sldId id="264" r:id="rId5"/>
    <p:sldId id="265" r:id="rId6"/>
    <p:sldId id="269" r:id="rId7"/>
    <p:sldId id="258" r:id="rId8"/>
    <p:sldId id="279" r:id="rId9"/>
    <p:sldId id="262" r:id="rId10"/>
    <p:sldId id="271" r:id="rId11"/>
    <p:sldId id="270" r:id="rId12"/>
    <p:sldId id="280" r:id="rId13"/>
    <p:sldId id="274" r:id="rId14"/>
    <p:sldId id="277" r:id="rId15"/>
    <p:sldId id="278" r:id="rId16"/>
    <p:sldId id="256" r:id="rId17"/>
    <p:sldId id="257" r:id="rId18"/>
    <p:sldId id="267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2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it.utah.edu\parkshare1\academic\asenate\Graduate%20Education%20Strategy%20Group\Graduate%20major%20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it.utah.edu\parkshare1\academic\asenate\Graduate%20Education%20Strategy%20Group\Graduate%20major%20profi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Gender 2007-08 </a:t>
            </a:r>
            <a:r>
              <a:rPr lang="en-US" dirty="0"/>
              <a:t>to 2016-17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'[Graduate major profiles.xlsx]Formatted gender'!$C$44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gender'!$C$98:$C$100,'[Graduate major profiles.xlsx]Formatted gender'!$E$98:$E$100,'[Graduate major profiles.xlsx]Formatted gender'!$G$98:$G$100,'[Graduate major profiles.xlsx]Formatted gender'!$I$98:$I$100,'[Graduate major profiles.xlsx]Formatted gender'!$K$98:$K$100,'[Graduate major profiles.xlsx]Formatted gender'!$M$98:$M$100,'[Graduate major profiles.xlsx]Formatted gender'!$O$98:$O$100,'[Graduate major profiles.xlsx]Formatted gender'!$Q$98:$Q$100,'[Graduate major profiles.xlsx]Formatted gender'!$S$98:$S$100,'[Graduate major profiles.xlsx]Formatted gender'!$U$98:$U$100,'[Graduate major profiles.xlsx]Formatted gender'!$W$98:$W$100,'[Graduate major profiles.xlsx]Formatted gender'!$Y$98:$Y$100,'[Graduate major profiles.xlsx]Formatted gender'!$AA$98:$AA$100,'[Graduate major profiles.xlsx]Formatted gender'!$AC$98:$AC$100,'[Graduate major profiles.xlsx]Formatted gender'!$AE$98:$AE$100,'[Graduate major profiles.xlsx]Formatted gender'!$AG$98:$AG$100</c:f>
                <c:numCache>
                  <c:formatCode>General</c:formatCode>
                  <c:ptCount val="48"/>
                  <c:pt idx="0">
                    <c:v>3.5639148262674412E-2</c:v>
                  </c:pt>
                  <c:pt idx="2">
                    <c:v>0.10946149573077776</c:v>
                  </c:pt>
                  <c:pt idx="3">
                    <c:v>2.5760307537846756E-2</c:v>
                  </c:pt>
                  <c:pt idx="5">
                    <c:v>6.2328403548373414E-2</c:v>
                  </c:pt>
                  <c:pt idx="7">
                    <c:v>5.2817105814940937E-2</c:v>
                  </c:pt>
                  <c:pt idx="9">
                    <c:v>3.7755919329880636E-2</c:v>
                  </c:pt>
                  <c:pt idx="11">
                    <c:v>3.4775374428849308E-2</c:v>
                  </c:pt>
                  <c:pt idx="12">
                    <c:v>3.8316966071035539E-2</c:v>
                  </c:pt>
                  <c:pt idx="14">
                    <c:v>2.2934215099327498E-2</c:v>
                  </c:pt>
                  <c:pt idx="15">
                    <c:v>4.8228724727996837E-2</c:v>
                  </c:pt>
                  <c:pt idx="17">
                    <c:v>7.8294256920074468E-2</c:v>
                  </c:pt>
                  <c:pt idx="18">
                    <c:v>1.8775646164350478E-2</c:v>
                  </c:pt>
                  <c:pt idx="20">
                    <c:v>3.3713170851892418E-2</c:v>
                  </c:pt>
                  <c:pt idx="21">
                    <c:v>5.6359772888115799E-2</c:v>
                  </c:pt>
                  <c:pt idx="23">
                    <c:v>2.2107738715461407E-2</c:v>
                  </c:pt>
                  <c:pt idx="25">
                    <c:v>1.9886466643311868E-2</c:v>
                  </c:pt>
                  <c:pt idx="27">
                    <c:v>2.0399411756224738E-2</c:v>
                  </c:pt>
                  <c:pt idx="29">
                    <c:v>1.96579217845857E-2</c:v>
                  </c:pt>
                  <c:pt idx="30">
                    <c:v>4.428203046634404E-2</c:v>
                  </c:pt>
                  <c:pt idx="32">
                    <c:v>3.2864496209604535E-2</c:v>
                  </c:pt>
                  <c:pt idx="33">
                    <c:v>4.0218563983425569E-2</c:v>
                  </c:pt>
                  <c:pt idx="34">
                    <c:v>5.1982770649941584E-2</c:v>
                  </c:pt>
                  <c:pt idx="35">
                    <c:v>2.2987341927436688E-2</c:v>
                  </c:pt>
                  <c:pt idx="36">
                    <c:v>0.12167338892062035</c:v>
                  </c:pt>
                  <c:pt idx="37">
                    <c:v>2.4991743080910196E-2</c:v>
                  </c:pt>
                  <c:pt idx="38">
                    <c:v>5.0018929749978985E-2</c:v>
                  </c:pt>
                  <c:pt idx="39">
                    <c:v>7.4391009761484175E-2</c:v>
                  </c:pt>
                  <c:pt idx="41">
                    <c:v>1.956969312199067E-2</c:v>
                  </c:pt>
                  <c:pt idx="42">
                    <c:v>4.1693629942447769E-2</c:v>
                  </c:pt>
                  <c:pt idx="44">
                    <c:v>2.7435046524068026E-2</c:v>
                  </c:pt>
                  <c:pt idx="45">
                    <c:v>1.9802962741300435E-2</c:v>
                  </c:pt>
                  <c:pt idx="47">
                    <c:v>6.4636007336812407E-2</c:v>
                  </c:pt>
                </c:numCache>
              </c:numRef>
            </c:plus>
            <c:minus>
              <c:numRef>
                <c:f>'[Graduate major profiles.xlsx]Formatted gender'!$C$98:$C$100,'[Graduate major profiles.xlsx]Formatted gender'!$E$98:$E$100,'[Graduate major profiles.xlsx]Formatted gender'!$G$98:$G$100,'[Graduate major profiles.xlsx]Formatted gender'!$I$98:$I$100,'[Graduate major profiles.xlsx]Formatted gender'!$K$98:$K$100,'[Graduate major profiles.xlsx]Formatted gender'!$M$98:$M$100,'[Graduate major profiles.xlsx]Formatted gender'!$O$98:$O$100,'[Graduate major profiles.xlsx]Formatted gender'!$Q$98:$Q$100,'[Graduate major profiles.xlsx]Formatted gender'!$S$98:$S$100,'[Graduate major profiles.xlsx]Formatted gender'!$U$98:$U$100,'[Graduate major profiles.xlsx]Formatted gender'!$W$98:$W$100,'[Graduate major profiles.xlsx]Formatted gender'!$Y$98:$Y$100,'[Graduate major profiles.xlsx]Formatted gender'!$AA$98:$AA$100,'[Graduate major profiles.xlsx]Formatted gender'!$AC$98:$AC$100,'[Graduate major profiles.xlsx]Formatted gender'!$AE$98:$AE$100,'[Graduate major profiles.xlsx]Formatted gender'!$AG$98:$AG$100</c:f>
                <c:numCache>
                  <c:formatCode>General</c:formatCode>
                  <c:ptCount val="48"/>
                  <c:pt idx="0">
                    <c:v>3.5639148262674412E-2</c:v>
                  </c:pt>
                  <c:pt idx="2">
                    <c:v>0.10946149573077776</c:v>
                  </c:pt>
                  <c:pt idx="3">
                    <c:v>2.5760307537846756E-2</c:v>
                  </c:pt>
                  <c:pt idx="5">
                    <c:v>6.2328403548373414E-2</c:v>
                  </c:pt>
                  <c:pt idx="7">
                    <c:v>5.2817105814940937E-2</c:v>
                  </c:pt>
                  <c:pt idx="9">
                    <c:v>3.7755919329880636E-2</c:v>
                  </c:pt>
                  <c:pt idx="11">
                    <c:v>3.4775374428849308E-2</c:v>
                  </c:pt>
                  <c:pt idx="12">
                    <c:v>3.8316966071035539E-2</c:v>
                  </c:pt>
                  <c:pt idx="14">
                    <c:v>2.2934215099327498E-2</c:v>
                  </c:pt>
                  <c:pt idx="15">
                    <c:v>4.8228724727996837E-2</c:v>
                  </c:pt>
                  <c:pt idx="17">
                    <c:v>7.8294256920074468E-2</c:v>
                  </c:pt>
                  <c:pt idx="18">
                    <c:v>1.8775646164350478E-2</c:v>
                  </c:pt>
                  <c:pt idx="20">
                    <c:v>3.3713170851892418E-2</c:v>
                  </c:pt>
                  <c:pt idx="21">
                    <c:v>5.6359772888115799E-2</c:v>
                  </c:pt>
                  <c:pt idx="23">
                    <c:v>2.2107738715461407E-2</c:v>
                  </c:pt>
                  <c:pt idx="25">
                    <c:v>1.9886466643311868E-2</c:v>
                  </c:pt>
                  <c:pt idx="27">
                    <c:v>2.0399411756224738E-2</c:v>
                  </c:pt>
                  <c:pt idx="29">
                    <c:v>1.96579217845857E-2</c:v>
                  </c:pt>
                  <c:pt idx="30">
                    <c:v>4.428203046634404E-2</c:v>
                  </c:pt>
                  <c:pt idx="32">
                    <c:v>3.2864496209604535E-2</c:v>
                  </c:pt>
                  <c:pt idx="33">
                    <c:v>4.0218563983425569E-2</c:v>
                  </c:pt>
                  <c:pt idx="34">
                    <c:v>5.1982770649941584E-2</c:v>
                  </c:pt>
                  <c:pt idx="35">
                    <c:v>2.2987341927436688E-2</c:v>
                  </c:pt>
                  <c:pt idx="36">
                    <c:v>0.12167338892062035</c:v>
                  </c:pt>
                  <c:pt idx="37">
                    <c:v>2.4991743080910196E-2</c:v>
                  </c:pt>
                  <c:pt idx="38">
                    <c:v>5.0018929749978985E-2</c:v>
                  </c:pt>
                  <c:pt idx="39">
                    <c:v>7.4391009761484175E-2</c:v>
                  </c:pt>
                  <c:pt idx="41">
                    <c:v>1.956969312199067E-2</c:v>
                  </c:pt>
                  <c:pt idx="42">
                    <c:v>4.1693629942447769E-2</c:v>
                  </c:pt>
                  <c:pt idx="44">
                    <c:v>2.7435046524068026E-2</c:v>
                  </c:pt>
                  <c:pt idx="45">
                    <c:v>1.9802962741300435E-2</c:v>
                  </c:pt>
                  <c:pt idx="47">
                    <c:v>6.4636007336812407E-2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gender'!$A$45:$B$92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gender'!$C$45:$C$92</c:f>
              <c:numCache>
                <c:formatCode>General</c:formatCode>
                <c:ptCount val="48"/>
                <c:pt idx="0" formatCode="0.00%">
                  <c:v>0.66390000000000005</c:v>
                </c:pt>
                <c:pt idx="2" formatCode="0.00%">
                  <c:v>0.57512857142857143</c:v>
                </c:pt>
                <c:pt idx="3" formatCode="0.00%">
                  <c:v>0.77797000000000005</c:v>
                </c:pt>
                <c:pt idx="5" formatCode="0.00%">
                  <c:v>0.64609000000000005</c:v>
                </c:pt>
                <c:pt idx="7" formatCode="0.00%">
                  <c:v>0.73960000000000004</c:v>
                </c:pt>
                <c:pt idx="9" formatCode="0.00%">
                  <c:v>0.27334999999999998</c:v>
                </c:pt>
                <c:pt idx="11" formatCode="0.00%">
                  <c:v>0.34389999999999998</c:v>
                </c:pt>
                <c:pt idx="12" formatCode="0.00%">
                  <c:v>0.84880999999999995</c:v>
                </c:pt>
                <c:pt idx="14" formatCode="0.00%">
                  <c:v>0.81576000000000004</c:v>
                </c:pt>
                <c:pt idx="15" formatCode="0.00%">
                  <c:v>0.36381000000000002</c:v>
                </c:pt>
                <c:pt idx="17" formatCode="0.00%">
                  <c:v>0.51547999999999994</c:v>
                </c:pt>
                <c:pt idx="18" formatCode="0.00%">
                  <c:v>0.25956000000000001</c:v>
                </c:pt>
                <c:pt idx="20" formatCode="0.00%">
                  <c:v>0.53522999999999998</c:v>
                </c:pt>
                <c:pt idx="21" formatCode="0.00%">
                  <c:v>0.42671999999999999</c:v>
                </c:pt>
                <c:pt idx="23" formatCode="0.00%">
                  <c:v>0.45359000000000005</c:v>
                </c:pt>
                <c:pt idx="25" formatCode="0.00%">
                  <c:v>0.59136</c:v>
                </c:pt>
                <c:pt idx="27" formatCode="0.00%">
                  <c:v>0.44643999999999995</c:v>
                </c:pt>
                <c:pt idx="29" formatCode="0.00%">
                  <c:v>0.53884999999999994</c:v>
                </c:pt>
                <c:pt idx="30" formatCode="0.00%">
                  <c:v>0.68554000000000004</c:v>
                </c:pt>
                <c:pt idx="32" formatCode="0.00%">
                  <c:v>0.72337999999999991</c:v>
                </c:pt>
                <c:pt idx="33" formatCode="0.00%">
                  <c:v>0.19541999999999998</c:v>
                </c:pt>
                <c:pt idx="34" formatCode="0.00%">
                  <c:v>0.18522000000000002</c:v>
                </c:pt>
                <c:pt idx="35" formatCode="0.00%">
                  <c:v>9.9029999999999993E-2</c:v>
                </c:pt>
                <c:pt idx="36" formatCode="0.00%">
                  <c:v>0.55222499999999997</c:v>
                </c:pt>
                <c:pt idx="37" formatCode="0.00%">
                  <c:v>0.52415</c:v>
                </c:pt>
                <c:pt idx="38" formatCode="0.00%">
                  <c:v>0.52189999999999992</c:v>
                </c:pt>
                <c:pt idx="39" formatCode="0.00%">
                  <c:v>0.55427000000000004</c:v>
                </c:pt>
                <c:pt idx="41" formatCode="0.00%">
                  <c:v>0.67498000000000014</c:v>
                </c:pt>
                <c:pt idx="42" formatCode="0.00%">
                  <c:v>0.51709000000000005</c:v>
                </c:pt>
                <c:pt idx="44" formatCode="0.00%">
                  <c:v>0.56502000000000008</c:v>
                </c:pt>
                <c:pt idx="45" formatCode="0.00%">
                  <c:v>0.26002000000000003</c:v>
                </c:pt>
                <c:pt idx="47" formatCode="0.00%">
                  <c:v>0.32676999999999995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F-41C8-9ED6-85C96953A4A2}"/>
            </c:ext>
          </c:extLst>
        </c:ser>
        <c:ser>
          <c:idx val="1"/>
          <c:order val="1"/>
          <c:tx>
            <c:strRef>
              <c:f>'[Graduate major profiles.xlsx]Formatted gender'!$D$44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gender'!$D$98:$D$100,'[Graduate major profiles.xlsx]Formatted gender'!$F$98:$F$100,'[Graduate major profiles.xlsx]Formatted gender'!$H$98:$H$100,'[Graduate major profiles.xlsx]Formatted gender'!$J$98:$J$100,'[Graduate major profiles.xlsx]Formatted gender'!$L$98:$L$100,'[Graduate major profiles.xlsx]Formatted gender'!$N$98:$N$100,'[Graduate major profiles.xlsx]Formatted gender'!$P$98:$P$100,'[Graduate major profiles.xlsx]Formatted gender'!$R$98:$R$100,'[Graduate major profiles.xlsx]Formatted gender'!$T$98:$T$100,'[Graduate major profiles.xlsx]Formatted gender'!$V$98:$V$100,'[Graduate major profiles.xlsx]Formatted gender'!$X$98:$X$100,'[Graduate major profiles.xlsx]Formatted gender'!$Z$98:$Z$100,'[Graduate major profiles.xlsx]Formatted gender'!$AB$98:$AB$100,'[Graduate major profiles.xlsx]Formatted gender'!$AD$98:$AD$100,'[Graduate major profiles.xlsx]Formatted gender'!$AF$98:$AF$100,'[Graduate major profiles.xlsx]Formatted gender'!$AH$98:$AH$100</c:f>
                <c:numCache>
                  <c:formatCode>General</c:formatCode>
                  <c:ptCount val="48"/>
                  <c:pt idx="0">
                    <c:v>3.5641531641861436E-2</c:v>
                  </c:pt>
                  <c:pt idx="2">
                    <c:v>0.10946149573077743</c:v>
                  </c:pt>
                  <c:pt idx="3">
                    <c:v>2.5760307537846739E-2</c:v>
                  </c:pt>
                  <c:pt idx="5">
                    <c:v>6.2328403548373844E-2</c:v>
                  </c:pt>
                  <c:pt idx="7">
                    <c:v>5.281710581494125E-2</c:v>
                  </c:pt>
                  <c:pt idx="9">
                    <c:v>3.7755919329880497E-2</c:v>
                  </c:pt>
                  <c:pt idx="11">
                    <c:v>3.4775374428849322E-2</c:v>
                  </c:pt>
                  <c:pt idx="12">
                    <c:v>3.8316966071035491E-2</c:v>
                  </c:pt>
                  <c:pt idx="14">
                    <c:v>2.2934215099327266E-2</c:v>
                  </c:pt>
                  <c:pt idx="15">
                    <c:v>4.8228724727996788E-2</c:v>
                  </c:pt>
                  <c:pt idx="17">
                    <c:v>7.8289777961961571E-2</c:v>
                  </c:pt>
                  <c:pt idx="18">
                    <c:v>1.8775646164350471E-2</c:v>
                  </c:pt>
                  <c:pt idx="20">
                    <c:v>3.3713170851892418E-2</c:v>
                  </c:pt>
                  <c:pt idx="21">
                    <c:v>5.6359772888115861E-2</c:v>
                  </c:pt>
                  <c:pt idx="23">
                    <c:v>2.2107738715461418E-2</c:v>
                  </c:pt>
                  <c:pt idx="25">
                    <c:v>1.9886466643311871E-2</c:v>
                  </c:pt>
                  <c:pt idx="27">
                    <c:v>2.0399411756224735E-2</c:v>
                  </c:pt>
                  <c:pt idx="29">
                    <c:v>1.965792178458569E-2</c:v>
                  </c:pt>
                  <c:pt idx="30">
                    <c:v>4.4282030466343707E-2</c:v>
                  </c:pt>
                  <c:pt idx="32">
                    <c:v>3.286449620960423E-2</c:v>
                  </c:pt>
                  <c:pt idx="33">
                    <c:v>4.0218563983425479E-2</c:v>
                  </c:pt>
                  <c:pt idx="34">
                    <c:v>5.1982770649941723E-2</c:v>
                  </c:pt>
                  <c:pt idx="35">
                    <c:v>2.2987341927436705E-2</c:v>
                  </c:pt>
                  <c:pt idx="36">
                    <c:v>0.12167338892062074</c:v>
                  </c:pt>
                  <c:pt idx="37">
                    <c:v>2.4991743080910185E-2</c:v>
                  </c:pt>
                  <c:pt idx="38">
                    <c:v>5.0018929749978985E-2</c:v>
                  </c:pt>
                  <c:pt idx="39">
                    <c:v>7.4391009761484508E-2</c:v>
                  </c:pt>
                  <c:pt idx="41">
                    <c:v>1.956969312199066E-2</c:v>
                  </c:pt>
                  <c:pt idx="42">
                    <c:v>4.1918000641464025E-2</c:v>
                  </c:pt>
                  <c:pt idx="44">
                    <c:v>2.7435046524068047E-2</c:v>
                  </c:pt>
                  <c:pt idx="45">
                    <c:v>1.9802962741300438E-2</c:v>
                  </c:pt>
                  <c:pt idx="47">
                    <c:v>6.4654572752263828E-2</c:v>
                  </c:pt>
                </c:numCache>
              </c:numRef>
            </c:plus>
            <c:minus>
              <c:numRef>
                <c:f>'[Graduate major profiles.xlsx]Formatted gender'!$D$98:$D$100,'[Graduate major profiles.xlsx]Formatted gender'!$F$98:$F$100,'[Graduate major profiles.xlsx]Formatted gender'!$H$98:$H$100,'[Graduate major profiles.xlsx]Formatted gender'!$J$98:$J$100,'[Graduate major profiles.xlsx]Formatted gender'!$L$98:$L$100,'[Graduate major profiles.xlsx]Formatted gender'!$N$98:$N$100,'[Graduate major profiles.xlsx]Formatted gender'!$P$98:$P$100,'[Graduate major profiles.xlsx]Formatted gender'!$R$98:$R$100,'[Graduate major profiles.xlsx]Formatted gender'!$T$98:$T$100,'[Graduate major profiles.xlsx]Formatted gender'!$V$98:$V$100,'[Graduate major profiles.xlsx]Formatted gender'!$X$98:$X$100,'[Graduate major profiles.xlsx]Formatted gender'!$Z$98:$Z$100,'[Graduate major profiles.xlsx]Formatted gender'!$AB$98:$AB$100,'[Graduate major profiles.xlsx]Formatted gender'!$AD$98:$AD$100,'[Graduate major profiles.xlsx]Formatted gender'!$AF$98:$AF$100,'[Graduate major profiles.xlsx]Formatted gender'!$AH$98:$AH$100</c:f>
                <c:numCache>
                  <c:formatCode>General</c:formatCode>
                  <c:ptCount val="48"/>
                  <c:pt idx="0">
                    <c:v>3.5641531641861436E-2</c:v>
                  </c:pt>
                  <c:pt idx="2">
                    <c:v>0.10946149573077743</c:v>
                  </c:pt>
                  <c:pt idx="3">
                    <c:v>2.5760307537846739E-2</c:v>
                  </c:pt>
                  <c:pt idx="5">
                    <c:v>6.2328403548373844E-2</c:v>
                  </c:pt>
                  <c:pt idx="7">
                    <c:v>5.281710581494125E-2</c:v>
                  </c:pt>
                  <c:pt idx="9">
                    <c:v>3.7755919329880497E-2</c:v>
                  </c:pt>
                  <c:pt idx="11">
                    <c:v>3.4775374428849322E-2</c:v>
                  </c:pt>
                  <c:pt idx="12">
                    <c:v>3.8316966071035491E-2</c:v>
                  </c:pt>
                  <c:pt idx="14">
                    <c:v>2.2934215099327266E-2</c:v>
                  </c:pt>
                  <c:pt idx="15">
                    <c:v>4.8228724727996788E-2</c:v>
                  </c:pt>
                  <c:pt idx="17">
                    <c:v>7.8289777961961571E-2</c:v>
                  </c:pt>
                  <c:pt idx="18">
                    <c:v>1.8775646164350471E-2</c:v>
                  </c:pt>
                  <c:pt idx="20">
                    <c:v>3.3713170851892418E-2</c:v>
                  </c:pt>
                  <c:pt idx="21">
                    <c:v>5.6359772888115861E-2</c:v>
                  </c:pt>
                  <c:pt idx="23">
                    <c:v>2.2107738715461418E-2</c:v>
                  </c:pt>
                  <c:pt idx="25">
                    <c:v>1.9886466643311871E-2</c:v>
                  </c:pt>
                  <c:pt idx="27">
                    <c:v>2.0399411756224735E-2</c:v>
                  </c:pt>
                  <c:pt idx="29">
                    <c:v>1.965792178458569E-2</c:v>
                  </c:pt>
                  <c:pt idx="30">
                    <c:v>4.4282030466343707E-2</c:v>
                  </c:pt>
                  <c:pt idx="32">
                    <c:v>3.286449620960423E-2</c:v>
                  </c:pt>
                  <c:pt idx="33">
                    <c:v>4.0218563983425479E-2</c:v>
                  </c:pt>
                  <c:pt idx="34">
                    <c:v>5.1982770649941723E-2</c:v>
                  </c:pt>
                  <c:pt idx="35">
                    <c:v>2.2987341927436705E-2</c:v>
                  </c:pt>
                  <c:pt idx="36">
                    <c:v>0.12167338892062074</c:v>
                  </c:pt>
                  <c:pt idx="37">
                    <c:v>2.4991743080910185E-2</c:v>
                  </c:pt>
                  <c:pt idx="38">
                    <c:v>5.0018929749978985E-2</c:v>
                  </c:pt>
                  <c:pt idx="39">
                    <c:v>7.4391009761484508E-2</c:v>
                  </c:pt>
                  <c:pt idx="41">
                    <c:v>1.956969312199066E-2</c:v>
                  </c:pt>
                  <c:pt idx="42">
                    <c:v>4.1918000641464025E-2</c:v>
                  </c:pt>
                  <c:pt idx="44">
                    <c:v>2.7435046524068047E-2</c:v>
                  </c:pt>
                  <c:pt idx="45">
                    <c:v>1.9802962741300438E-2</c:v>
                  </c:pt>
                  <c:pt idx="47">
                    <c:v>6.4654572752263828E-2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gender'!$A$45:$B$92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gender'!$D$45:$D$92</c:f>
              <c:numCache>
                <c:formatCode>General</c:formatCode>
                <c:ptCount val="48"/>
                <c:pt idx="0" formatCode="0.00%">
                  <c:v>0.33611000000000002</c:v>
                </c:pt>
                <c:pt idx="2" formatCode="0.00%">
                  <c:v>0.42487142857142857</c:v>
                </c:pt>
                <c:pt idx="3" formatCode="0.00%">
                  <c:v>0.22203000000000001</c:v>
                </c:pt>
                <c:pt idx="5" formatCode="0.00%">
                  <c:v>0.35390999999999995</c:v>
                </c:pt>
                <c:pt idx="7" formatCode="0.00%">
                  <c:v>0.26039999999999996</c:v>
                </c:pt>
                <c:pt idx="9" formatCode="0.00%">
                  <c:v>0.72664999999999991</c:v>
                </c:pt>
                <c:pt idx="11" formatCode="0.00%">
                  <c:v>0.65610000000000002</c:v>
                </c:pt>
                <c:pt idx="12" formatCode="0.00%">
                  <c:v>0.15119000000000002</c:v>
                </c:pt>
                <c:pt idx="14" formatCode="0.00%">
                  <c:v>0.18424000000000001</c:v>
                </c:pt>
                <c:pt idx="15" formatCode="0.00%">
                  <c:v>0.63618999999999992</c:v>
                </c:pt>
                <c:pt idx="17" formatCode="0.00%">
                  <c:v>0.48454000000000008</c:v>
                </c:pt>
                <c:pt idx="18" formatCode="0.00%">
                  <c:v>0.74043999999999999</c:v>
                </c:pt>
                <c:pt idx="20" formatCode="0.00%">
                  <c:v>0.46476999999999996</c:v>
                </c:pt>
                <c:pt idx="21" formatCode="0.00%">
                  <c:v>0.57328000000000001</c:v>
                </c:pt>
                <c:pt idx="23" formatCode="0.00%">
                  <c:v>0.54640999999999995</c:v>
                </c:pt>
                <c:pt idx="25" formatCode="0.00%">
                  <c:v>0.40863999999999995</c:v>
                </c:pt>
                <c:pt idx="27" formatCode="0.00%">
                  <c:v>0.55356000000000005</c:v>
                </c:pt>
                <c:pt idx="29" formatCode="0.00%">
                  <c:v>0.46115000000000006</c:v>
                </c:pt>
                <c:pt idx="30" formatCode="0.00%">
                  <c:v>0.31446000000000007</c:v>
                </c:pt>
                <c:pt idx="32" formatCode="0.00%">
                  <c:v>0.27662000000000003</c:v>
                </c:pt>
                <c:pt idx="33" formatCode="0.00%">
                  <c:v>0.80457999999999996</c:v>
                </c:pt>
                <c:pt idx="34" formatCode="0.00%">
                  <c:v>0.81478000000000006</c:v>
                </c:pt>
                <c:pt idx="35" formatCode="0.00%">
                  <c:v>0.90097000000000005</c:v>
                </c:pt>
                <c:pt idx="36" formatCode="0.00%">
                  <c:v>0.44777499999999998</c:v>
                </c:pt>
                <c:pt idx="37" formatCode="0.00%">
                  <c:v>0.47585</c:v>
                </c:pt>
                <c:pt idx="38" formatCode="0.00%">
                  <c:v>0.47810000000000008</c:v>
                </c:pt>
                <c:pt idx="39" formatCode="0.00%">
                  <c:v>0.44573000000000002</c:v>
                </c:pt>
                <c:pt idx="41" formatCode="0.00%">
                  <c:v>0.32501999999999998</c:v>
                </c:pt>
                <c:pt idx="42" formatCode="0.00%">
                  <c:v>0.48471000000000003</c:v>
                </c:pt>
                <c:pt idx="44" formatCode="0.00%">
                  <c:v>0.43498000000000003</c:v>
                </c:pt>
                <c:pt idx="45" formatCode="0.00%">
                  <c:v>0.73997999999999986</c:v>
                </c:pt>
                <c:pt idx="47" formatCode="0.00%">
                  <c:v>0.67323999999999995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F-41C8-9ED6-85C96953A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55649336"/>
        <c:axId val="555651304"/>
      </c:barChart>
      <c:catAx>
        <c:axId val="55564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51304"/>
        <c:crosses val="autoZero"/>
        <c:auto val="1"/>
        <c:lblAlgn val="ctr"/>
        <c:lblOffset val="100"/>
        <c:noMultiLvlLbl val="0"/>
      </c:catAx>
      <c:valAx>
        <c:axId val="55565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25928106205819"/>
          <c:y val="0.92867056376012291"/>
          <c:w val="0.15731046683552427"/>
          <c:h val="7.1329436239877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 2007-08 to 2016-17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'[Graduate major profiles.xlsx]Formatted ethnicity'!$C$45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ethnicity'!$J$46:$J$93</c:f>
                <c:numCache>
                  <c:formatCode>General</c:formatCode>
                  <c:ptCount val="48"/>
                  <c:pt idx="0">
                    <c:v>4.6417574497405849E-2</c:v>
                  </c:pt>
                  <c:pt idx="2">
                    <c:v>0.16992543462746595</c:v>
                  </c:pt>
                  <c:pt idx="3">
                    <c:v>0.10515499459792112</c:v>
                  </c:pt>
                  <c:pt idx="5">
                    <c:v>3.3505362754838716E-2</c:v>
                  </c:pt>
                  <c:pt idx="7">
                    <c:v>8.5231058501776848E-3</c:v>
                  </c:pt>
                  <c:pt idx="9">
                    <c:v>3.439498671479771E-2</c:v>
                  </c:pt>
                  <c:pt idx="11">
                    <c:v>3.9821837950774923E-2</c:v>
                  </c:pt>
                  <c:pt idx="12">
                    <c:v>7.1617273676739077E-2</c:v>
                  </c:pt>
                  <c:pt idx="14">
                    <c:v>1.4682506597989323E-2</c:v>
                  </c:pt>
                  <c:pt idx="15">
                    <c:v>4.6576776521256941E-2</c:v>
                  </c:pt>
                  <c:pt idx="17">
                    <c:v>6.2310246170094487E-2</c:v>
                  </c:pt>
                  <c:pt idx="18">
                    <c:v>2.4066537395774711E-2</c:v>
                  </c:pt>
                  <c:pt idx="20">
                    <c:v>4.4521242121037002E-2</c:v>
                  </c:pt>
                  <c:pt idx="21">
                    <c:v>6.5153183600905745E-2</c:v>
                  </c:pt>
                  <c:pt idx="23">
                    <c:v>2.4421265778460838E-2</c:v>
                  </c:pt>
                  <c:pt idx="25">
                    <c:v>9.4837871010359925E-2</c:v>
                  </c:pt>
                  <c:pt idx="27">
                    <c:v>4.1443289230250813E-2</c:v>
                  </c:pt>
                  <c:pt idx="29">
                    <c:v>5.0204824911998701E-2</c:v>
                  </c:pt>
                  <c:pt idx="30">
                    <c:v>4.5356984026718533E-2</c:v>
                  </c:pt>
                  <c:pt idx="32">
                    <c:v>4.6894183482010694E-2</c:v>
                  </c:pt>
                  <c:pt idx="33">
                    <c:v>5.121117608057401E-2</c:v>
                  </c:pt>
                  <c:pt idx="34">
                    <c:v>1.2791507599445274E-2</c:v>
                  </c:pt>
                  <c:pt idx="35">
                    <c:v>0.16363701564404354</c:v>
                  </c:pt>
                  <c:pt idx="36">
                    <c:v>0.15641707467536892</c:v>
                  </c:pt>
                  <c:pt idx="37">
                    <c:v>9.0869161129860723E-2</c:v>
                  </c:pt>
                  <c:pt idx="38">
                    <c:v>0.12238613574348296</c:v>
                  </c:pt>
                  <c:pt idx="39">
                    <c:v>6.0580213124602177E-2</c:v>
                  </c:pt>
                  <c:pt idx="41">
                    <c:v>1.8605614445346565E-2</c:v>
                  </c:pt>
                  <c:pt idx="42">
                    <c:v>3.7175471303894286E-2</c:v>
                  </c:pt>
                  <c:pt idx="44">
                    <c:v>1.8212693985850174E-2</c:v>
                  </c:pt>
                  <c:pt idx="45">
                    <c:v>3.2557477379756145E-2</c:v>
                  </c:pt>
                  <c:pt idx="47">
                    <c:v>5.15602182996844E-2</c:v>
                  </c:pt>
                </c:numCache>
              </c:numRef>
            </c:plus>
            <c:minus>
              <c:numRef>
                <c:f>'[Graduate major profiles.xlsx]Formatted ethnicity'!$J$46:$J$93</c:f>
                <c:numCache>
                  <c:formatCode>General</c:formatCode>
                  <c:ptCount val="48"/>
                  <c:pt idx="0">
                    <c:v>4.6417574497405849E-2</c:v>
                  </c:pt>
                  <c:pt idx="2">
                    <c:v>0.16992543462746595</c:v>
                  </c:pt>
                  <c:pt idx="3">
                    <c:v>0.10515499459792112</c:v>
                  </c:pt>
                  <c:pt idx="5">
                    <c:v>3.3505362754838716E-2</c:v>
                  </c:pt>
                  <c:pt idx="7">
                    <c:v>8.5231058501776848E-3</c:v>
                  </c:pt>
                  <c:pt idx="9">
                    <c:v>3.439498671479771E-2</c:v>
                  </c:pt>
                  <c:pt idx="11">
                    <c:v>3.9821837950774923E-2</c:v>
                  </c:pt>
                  <c:pt idx="12">
                    <c:v>7.1617273676739077E-2</c:v>
                  </c:pt>
                  <c:pt idx="14">
                    <c:v>1.4682506597989323E-2</c:v>
                  </c:pt>
                  <c:pt idx="15">
                    <c:v>4.6576776521256941E-2</c:v>
                  </c:pt>
                  <c:pt idx="17">
                    <c:v>6.2310246170094487E-2</c:v>
                  </c:pt>
                  <c:pt idx="18">
                    <c:v>2.4066537395774711E-2</c:v>
                  </c:pt>
                  <c:pt idx="20">
                    <c:v>4.4521242121037002E-2</c:v>
                  </c:pt>
                  <c:pt idx="21">
                    <c:v>6.5153183600905745E-2</c:v>
                  </c:pt>
                  <c:pt idx="23">
                    <c:v>2.4421265778460838E-2</c:v>
                  </c:pt>
                  <c:pt idx="25">
                    <c:v>9.4837871010359925E-2</c:v>
                  </c:pt>
                  <c:pt idx="27">
                    <c:v>4.1443289230250813E-2</c:v>
                  </c:pt>
                  <c:pt idx="29">
                    <c:v>5.0204824911998701E-2</c:v>
                  </c:pt>
                  <c:pt idx="30">
                    <c:v>4.5356984026718533E-2</c:v>
                  </c:pt>
                  <c:pt idx="32">
                    <c:v>4.6894183482010694E-2</c:v>
                  </c:pt>
                  <c:pt idx="33">
                    <c:v>5.121117608057401E-2</c:v>
                  </c:pt>
                  <c:pt idx="34">
                    <c:v>1.2791507599445274E-2</c:v>
                  </c:pt>
                  <c:pt idx="35">
                    <c:v>0.16363701564404354</c:v>
                  </c:pt>
                  <c:pt idx="36">
                    <c:v>0.15641707467536892</c:v>
                  </c:pt>
                  <c:pt idx="37">
                    <c:v>9.0869161129860723E-2</c:v>
                  </c:pt>
                  <c:pt idx="38">
                    <c:v>0.12238613574348296</c:v>
                  </c:pt>
                  <c:pt idx="39">
                    <c:v>6.0580213124602177E-2</c:v>
                  </c:pt>
                  <c:pt idx="41">
                    <c:v>1.8605614445346565E-2</c:v>
                  </c:pt>
                  <c:pt idx="42">
                    <c:v>3.7175471303894286E-2</c:v>
                  </c:pt>
                  <c:pt idx="44">
                    <c:v>1.8212693985850174E-2</c:v>
                  </c:pt>
                  <c:pt idx="45">
                    <c:v>3.2557477379756145E-2</c:v>
                  </c:pt>
                  <c:pt idx="47">
                    <c:v>5.15602182996844E-2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ethnicity'!$A$46:$B$93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ethnicity'!$C$46:$C$93</c:f>
              <c:numCache>
                <c:formatCode>General</c:formatCode>
                <c:ptCount val="48"/>
                <c:pt idx="0" formatCode="0.00%">
                  <c:v>0.78543000000000007</c:v>
                </c:pt>
                <c:pt idx="2" formatCode="0.00%">
                  <c:v>0.71540000000000004</c:v>
                </c:pt>
                <c:pt idx="3" formatCode="0.00%">
                  <c:v>0.73018000000000005</c:v>
                </c:pt>
                <c:pt idx="5" formatCode="0.00%">
                  <c:v>0.44173999999999997</c:v>
                </c:pt>
                <c:pt idx="7" formatCode="0.00%">
                  <c:v>0.78103333333333325</c:v>
                </c:pt>
                <c:pt idx="9" formatCode="0.00%">
                  <c:v>0.76692000000000005</c:v>
                </c:pt>
                <c:pt idx="11" formatCode="0.00%">
                  <c:v>0.64078999999999997</c:v>
                </c:pt>
                <c:pt idx="12" formatCode="0.00%">
                  <c:v>0.53544999999999998</c:v>
                </c:pt>
                <c:pt idx="14" formatCode="0.00%">
                  <c:v>0.43143999999999999</c:v>
                </c:pt>
                <c:pt idx="15" formatCode="0.00%">
                  <c:v>0.73995</c:v>
                </c:pt>
                <c:pt idx="17" formatCode="0.00%">
                  <c:v>0.61552999999999991</c:v>
                </c:pt>
                <c:pt idx="18" formatCode="0.00%">
                  <c:v>0.83423999999999998</c:v>
                </c:pt>
                <c:pt idx="20" formatCode="0.00%">
                  <c:v>0.74280999999999997</c:v>
                </c:pt>
                <c:pt idx="21" formatCode="0.00%">
                  <c:v>0.72228000000000003</c:v>
                </c:pt>
                <c:pt idx="23" formatCode="0.00%">
                  <c:v>0.72465999999999986</c:v>
                </c:pt>
                <c:pt idx="25" formatCode="0.00%">
                  <c:v>0.73168000000000011</c:v>
                </c:pt>
                <c:pt idx="27" formatCode="0.00%">
                  <c:v>0.7138199999999999</c:v>
                </c:pt>
                <c:pt idx="29" formatCode="0.00%">
                  <c:v>0.53049999999999997</c:v>
                </c:pt>
                <c:pt idx="30" formatCode="0.00%">
                  <c:v>0.66416000000000008</c:v>
                </c:pt>
                <c:pt idx="32" formatCode="0.00%">
                  <c:v>0.35469999999999996</c:v>
                </c:pt>
                <c:pt idx="33" formatCode="0.00%">
                  <c:v>0.8248700000000001</c:v>
                </c:pt>
                <c:pt idx="34" formatCode="0.00%">
                  <c:v>0.85103999999999991</c:v>
                </c:pt>
                <c:pt idx="35" formatCode="0.00%">
                  <c:v>0.74797999999999987</c:v>
                </c:pt>
                <c:pt idx="36" formatCode="0.00%">
                  <c:v>0.47011249999999999</c:v>
                </c:pt>
                <c:pt idx="37" formatCode="0.00%">
                  <c:v>0.75970000000000004</c:v>
                </c:pt>
                <c:pt idx="38" formatCode="0.00%">
                  <c:v>0.41382000000000002</c:v>
                </c:pt>
                <c:pt idx="39" formatCode="0.00%">
                  <c:v>0.76270000000000004</c:v>
                </c:pt>
                <c:pt idx="41" formatCode="0.00%">
                  <c:v>0.51979999999999993</c:v>
                </c:pt>
                <c:pt idx="42" formatCode="0.00%">
                  <c:v>0.74756999999999996</c:v>
                </c:pt>
                <c:pt idx="44" formatCode="0.00%">
                  <c:v>0.60880000000000001</c:v>
                </c:pt>
                <c:pt idx="45" formatCode="0.00%">
                  <c:v>0.79953999999999992</c:v>
                </c:pt>
                <c:pt idx="47" formatCode="0.00%">
                  <c:v>0.60054999999999992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7-49AE-84FC-EA2477DCEB32}"/>
            </c:ext>
          </c:extLst>
        </c:ser>
        <c:ser>
          <c:idx val="1"/>
          <c:order val="1"/>
          <c:tx>
            <c:strRef>
              <c:f>'[Graduate major profiles.xlsx]Formatted ethnicity'!$D$45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ethnicity'!$K$46:$K$93</c:f>
                <c:numCache>
                  <c:formatCode>General</c:formatCode>
                  <c:ptCount val="48"/>
                  <c:pt idx="0">
                    <c:v>3.1235457060491016E-2</c:v>
                  </c:pt>
                  <c:pt idx="2">
                    <c:v>0.13253745202951575</c:v>
                  </c:pt>
                  <c:pt idx="3">
                    <c:v>2.5583651463820047E-2</c:v>
                  </c:pt>
                  <c:pt idx="5">
                    <c:v>4.4057260720819023E-2</c:v>
                  </c:pt>
                  <c:pt idx="7">
                    <c:v>0</c:v>
                  </c:pt>
                  <c:pt idx="9">
                    <c:v>5.7987450749661645E-3</c:v>
                  </c:pt>
                  <c:pt idx="11">
                    <c:v>7.3044963321686899E-3</c:v>
                  </c:pt>
                  <c:pt idx="12">
                    <c:v>5.8466838654251188E-2</c:v>
                  </c:pt>
                  <c:pt idx="14">
                    <c:v>1.4016403089079433E-2</c:v>
                  </c:pt>
                  <c:pt idx="15">
                    <c:v>2.042320303532786E-2</c:v>
                  </c:pt>
                  <c:pt idx="17">
                    <c:v>4.1047588912816353E-2</c:v>
                  </c:pt>
                  <c:pt idx="18">
                    <c:v>1.9476641280147762E-2</c:v>
                  </c:pt>
                  <c:pt idx="20">
                    <c:v>4.091369778774169E-2</c:v>
                  </c:pt>
                  <c:pt idx="21">
                    <c:v>5.7675224798483062E-2</c:v>
                  </c:pt>
                  <c:pt idx="23">
                    <c:v>2.1588422823356105E-2</c:v>
                  </c:pt>
                  <c:pt idx="25">
                    <c:v>2.4337670846287284E-3</c:v>
                  </c:pt>
                  <c:pt idx="27">
                    <c:v>1.8118330190414603E-2</c:v>
                  </c:pt>
                  <c:pt idx="29">
                    <c:v>5.4482560920394066E-2</c:v>
                  </c:pt>
                  <c:pt idx="30">
                    <c:v>4.7195621265819172E-2</c:v>
                  </c:pt>
                  <c:pt idx="32">
                    <c:v>6.0004263737393808E-2</c:v>
                  </c:pt>
                  <c:pt idx="33">
                    <c:v>2.4556791321343245E-2</c:v>
                  </c:pt>
                  <c:pt idx="34">
                    <c:v>5.7152427769955666E-3</c:v>
                  </c:pt>
                  <c:pt idx="35">
                    <c:v>0.1795582913707969</c:v>
                  </c:pt>
                  <c:pt idx="36">
                    <c:v>0.24999162271678504</c:v>
                  </c:pt>
                  <c:pt idx="37">
                    <c:v>5.9788980775910706E-3</c:v>
                  </c:pt>
                  <c:pt idx="38">
                    <c:v>0.12285692717773625</c:v>
                  </c:pt>
                  <c:pt idx="39">
                    <c:v>4.9924553077619026E-2</c:v>
                  </c:pt>
                  <c:pt idx="41">
                    <c:v>2.9268111202011879E-2</c:v>
                  </c:pt>
                  <c:pt idx="42">
                    <c:v>2.7213607707256442E-2</c:v>
                  </c:pt>
                  <c:pt idx="44">
                    <c:v>3.2639001891057264E-2</c:v>
                  </c:pt>
                  <c:pt idx="45">
                    <c:v>7.0364843652368211E-2</c:v>
                  </c:pt>
                  <c:pt idx="47">
                    <c:v>3.5984169358822746E-2</c:v>
                  </c:pt>
                </c:numCache>
              </c:numRef>
            </c:plus>
            <c:minus>
              <c:numRef>
                <c:f>'[Graduate major profiles.xlsx]Formatted ethnicity'!$K$46:$K$93</c:f>
                <c:numCache>
                  <c:formatCode>General</c:formatCode>
                  <c:ptCount val="48"/>
                  <c:pt idx="0">
                    <c:v>3.1235457060491016E-2</c:v>
                  </c:pt>
                  <c:pt idx="2">
                    <c:v>0.13253745202951575</c:v>
                  </c:pt>
                  <c:pt idx="3">
                    <c:v>2.5583651463820047E-2</c:v>
                  </c:pt>
                  <c:pt idx="5">
                    <c:v>4.4057260720819023E-2</c:v>
                  </c:pt>
                  <c:pt idx="7">
                    <c:v>0</c:v>
                  </c:pt>
                  <c:pt idx="9">
                    <c:v>5.7987450749661645E-3</c:v>
                  </c:pt>
                  <c:pt idx="11">
                    <c:v>7.3044963321686899E-3</c:v>
                  </c:pt>
                  <c:pt idx="12">
                    <c:v>5.8466838654251188E-2</c:v>
                  </c:pt>
                  <c:pt idx="14">
                    <c:v>1.4016403089079433E-2</c:v>
                  </c:pt>
                  <c:pt idx="15">
                    <c:v>2.042320303532786E-2</c:v>
                  </c:pt>
                  <c:pt idx="17">
                    <c:v>4.1047588912816353E-2</c:v>
                  </c:pt>
                  <c:pt idx="18">
                    <c:v>1.9476641280147762E-2</c:v>
                  </c:pt>
                  <c:pt idx="20">
                    <c:v>4.091369778774169E-2</c:v>
                  </c:pt>
                  <c:pt idx="21">
                    <c:v>5.7675224798483062E-2</c:v>
                  </c:pt>
                  <c:pt idx="23">
                    <c:v>2.1588422823356105E-2</c:v>
                  </c:pt>
                  <c:pt idx="25">
                    <c:v>2.4337670846287284E-3</c:v>
                  </c:pt>
                  <c:pt idx="27">
                    <c:v>1.8118330190414603E-2</c:v>
                  </c:pt>
                  <c:pt idx="29">
                    <c:v>5.4482560920394066E-2</c:v>
                  </c:pt>
                  <c:pt idx="30">
                    <c:v>4.7195621265819172E-2</c:v>
                  </c:pt>
                  <c:pt idx="32">
                    <c:v>6.0004263737393808E-2</c:v>
                  </c:pt>
                  <c:pt idx="33">
                    <c:v>2.4556791321343245E-2</c:v>
                  </c:pt>
                  <c:pt idx="34">
                    <c:v>5.7152427769955666E-3</c:v>
                  </c:pt>
                  <c:pt idx="35">
                    <c:v>0.1795582913707969</c:v>
                  </c:pt>
                  <c:pt idx="36">
                    <c:v>0.24999162271678504</c:v>
                  </c:pt>
                  <c:pt idx="37">
                    <c:v>5.9788980775910706E-3</c:v>
                  </c:pt>
                  <c:pt idx="38">
                    <c:v>0.12285692717773625</c:v>
                  </c:pt>
                  <c:pt idx="39">
                    <c:v>4.9924553077619026E-2</c:v>
                  </c:pt>
                  <c:pt idx="41">
                    <c:v>2.9268111202011879E-2</c:v>
                  </c:pt>
                  <c:pt idx="42">
                    <c:v>2.7213607707256442E-2</c:v>
                  </c:pt>
                  <c:pt idx="44">
                    <c:v>3.2639001891057264E-2</c:v>
                  </c:pt>
                  <c:pt idx="45">
                    <c:v>7.0364843652368211E-2</c:v>
                  </c:pt>
                  <c:pt idx="47">
                    <c:v>3.5984169358822746E-2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ethnicity'!$A$46:$B$93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ethnicity'!$D$46:$D$93</c:f>
              <c:numCache>
                <c:formatCode>General</c:formatCode>
                <c:ptCount val="48"/>
                <c:pt idx="0" formatCode="0.00%">
                  <c:v>9.7240000000000007E-2</c:v>
                </c:pt>
                <c:pt idx="2" formatCode="0.00%">
                  <c:v>0.22635714285714287</c:v>
                </c:pt>
                <c:pt idx="3" formatCode="0.00%">
                  <c:v>8.8889999999999997E-2</c:v>
                </c:pt>
                <c:pt idx="5" formatCode="0.00%">
                  <c:v>0.43640000000000001</c:v>
                </c:pt>
                <c:pt idx="7" formatCode="0.00%">
                  <c:v>0</c:v>
                </c:pt>
                <c:pt idx="9" formatCode="0.00%">
                  <c:v>1.7790000000000004E-2</c:v>
                </c:pt>
                <c:pt idx="11" formatCode="0.00%">
                  <c:v>4.4330000000000008E-2</c:v>
                </c:pt>
                <c:pt idx="12" formatCode="0.00%">
                  <c:v>0.36226999999999998</c:v>
                </c:pt>
                <c:pt idx="14" formatCode="0.00%">
                  <c:v>0.46702000000000005</c:v>
                </c:pt>
                <c:pt idx="15" formatCode="0.00%">
                  <c:v>0.11145000000000001</c:v>
                </c:pt>
                <c:pt idx="17" formatCode="0.00%">
                  <c:v>0.26336999999999999</c:v>
                </c:pt>
                <c:pt idx="18" formatCode="0.00%">
                  <c:v>4.8979999999999996E-2</c:v>
                </c:pt>
                <c:pt idx="20" formatCode="0.00%">
                  <c:v>0.13082000000000002</c:v>
                </c:pt>
                <c:pt idx="21" formatCode="0.00%">
                  <c:v>0.10826</c:v>
                </c:pt>
                <c:pt idx="23" formatCode="0.00%">
                  <c:v>0.10599999999999998</c:v>
                </c:pt>
                <c:pt idx="25" formatCode="0.00%">
                  <c:v>5.1900000000000002E-3</c:v>
                </c:pt>
                <c:pt idx="27" formatCode="0.00%">
                  <c:v>7.5850000000000001E-2</c:v>
                </c:pt>
                <c:pt idx="29" formatCode="0.00%">
                  <c:v>0.27854999999999996</c:v>
                </c:pt>
                <c:pt idx="30" formatCode="0.00%">
                  <c:v>0.23500000000000001</c:v>
                </c:pt>
                <c:pt idx="32" formatCode="0.00%">
                  <c:v>0.55394999999999994</c:v>
                </c:pt>
                <c:pt idx="33" formatCode="0.00%">
                  <c:v>5.1040000000000009E-2</c:v>
                </c:pt>
                <c:pt idx="34" formatCode="0.00%">
                  <c:v>9.7800000000000005E-3</c:v>
                </c:pt>
                <c:pt idx="35" formatCode="0.00%">
                  <c:v>0.1018</c:v>
                </c:pt>
                <c:pt idx="36" formatCode="0.00%">
                  <c:v>0.34145000000000003</c:v>
                </c:pt>
                <c:pt idx="37" formatCode="0.00%">
                  <c:v>6.9500000000000004E-3</c:v>
                </c:pt>
                <c:pt idx="38" formatCode="0.00%">
                  <c:v>0.46442999999999995</c:v>
                </c:pt>
                <c:pt idx="39" formatCode="0.00%">
                  <c:v>0.10019</c:v>
                </c:pt>
                <c:pt idx="41" formatCode="0.00%">
                  <c:v>0.37863000000000002</c:v>
                </c:pt>
                <c:pt idx="42" formatCode="0.00%">
                  <c:v>8.6539999999999992E-2</c:v>
                </c:pt>
                <c:pt idx="44" formatCode="0.00%">
                  <c:v>0.25860000000000005</c:v>
                </c:pt>
                <c:pt idx="45" formatCode="0.00%">
                  <c:v>3.1030000000000002E-2</c:v>
                </c:pt>
                <c:pt idx="47" formatCode="0.00%">
                  <c:v>0.14134000000000002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7-49AE-84FC-EA2477DCEB32}"/>
            </c:ext>
          </c:extLst>
        </c:ser>
        <c:ser>
          <c:idx val="2"/>
          <c:order val="2"/>
          <c:tx>
            <c:strRef>
              <c:f>'[Graduate major profiles.xlsx]Formatted ethnicity'!$E$45</c:f>
              <c:strCache>
                <c:ptCount val="1"/>
                <c:pt idx="0">
                  <c:v>Minority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ethnicity'!$L$46:$L$93</c:f>
                <c:numCache>
                  <c:formatCode>General</c:formatCode>
                  <c:ptCount val="48"/>
                  <c:pt idx="0">
                    <c:v>3.7783559034761799E-2</c:v>
                  </c:pt>
                  <c:pt idx="2">
                    <c:v>3.9889866239076671E-2</c:v>
                  </c:pt>
                  <c:pt idx="3">
                    <c:v>1.9098286717806796E-2</c:v>
                  </c:pt>
                  <c:pt idx="5">
                    <c:v>2.9583321126758086E-2</c:v>
                  </c:pt>
                  <c:pt idx="7">
                    <c:v>1.0831589603254612E-2</c:v>
                  </c:pt>
                  <c:pt idx="9">
                    <c:v>4.041556905726084E-2</c:v>
                  </c:pt>
                  <c:pt idx="11">
                    <c:v>4.9787945886083339E-2</c:v>
                  </c:pt>
                  <c:pt idx="12">
                    <c:v>2.3658846125709534E-2</c:v>
                  </c:pt>
                  <c:pt idx="14">
                    <c:v>9.4757057784631647E-3</c:v>
                  </c:pt>
                  <c:pt idx="15">
                    <c:v>3.7687724202391901E-2</c:v>
                  </c:pt>
                  <c:pt idx="17">
                    <c:v>3.9237051650477257E-2</c:v>
                  </c:pt>
                  <c:pt idx="18">
                    <c:v>2.7430082836995728E-2</c:v>
                  </c:pt>
                  <c:pt idx="20">
                    <c:v>2.655942812302671E-2</c:v>
                  </c:pt>
                  <c:pt idx="21">
                    <c:v>3.8818536522875001E-2</c:v>
                  </c:pt>
                  <c:pt idx="23">
                    <c:v>3.3121761896238437E-2</c:v>
                  </c:pt>
                  <c:pt idx="25">
                    <c:v>1.3556154813712066E-2</c:v>
                  </c:pt>
                  <c:pt idx="27">
                    <c:v>3.7532180266480156E-2</c:v>
                  </c:pt>
                  <c:pt idx="29">
                    <c:v>4.9976995819187707E-2</c:v>
                  </c:pt>
                  <c:pt idx="30">
                    <c:v>2.4825544639879873E-2</c:v>
                  </c:pt>
                  <c:pt idx="32">
                    <c:v>2.2649993868039418E-2</c:v>
                  </c:pt>
                  <c:pt idx="33">
                    <c:v>3.3491816579244799E-2</c:v>
                  </c:pt>
                  <c:pt idx="34">
                    <c:v>2.963375702734232E-2</c:v>
                  </c:pt>
                  <c:pt idx="35">
                    <c:v>5.1895430113514496E-2</c:v>
                  </c:pt>
                  <c:pt idx="36">
                    <c:v>9.735390519718691E-2</c:v>
                  </c:pt>
                  <c:pt idx="37">
                    <c:v>8.9296275895968197E-2</c:v>
                  </c:pt>
                  <c:pt idx="38">
                    <c:v>2.181393285647196E-2</c:v>
                  </c:pt>
                  <c:pt idx="39">
                    <c:v>4.2671905928321922E-2</c:v>
                  </c:pt>
                  <c:pt idx="41">
                    <c:v>1.2659844654128531E-2</c:v>
                  </c:pt>
                  <c:pt idx="42">
                    <c:v>3.1391003665240148E-2</c:v>
                  </c:pt>
                  <c:pt idx="44">
                    <c:v>2.6427418421867181E-2</c:v>
                  </c:pt>
                  <c:pt idx="45">
                    <c:v>6.3177893461417542E-2</c:v>
                  </c:pt>
                  <c:pt idx="47">
                    <c:v>7.5610349085881767E-2</c:v>
                  </c:pt>
                </c:numCache>
              </c:numRef>
            </c:plus>
            <c:minus>
              <c:numRef>
                <c:f>'[Graduate major profiles.xlsx]Formatted ethnicity'!$L$46:$L$93</c:f>
                <c:numCache>
                  <c:formatCode>General</c:formatCode>
                  <c:ptCount val="48"/>
                  <c:pt idx="0">
                    <c:v>3.7783559034761799E-2</c:v>
                  </c:pt>
                  <c:pt idx="2">
                    <c:v>3.9889866239076671E-2</c:v>
                  </c:pt>
                  <c:pt idx="3">
                    <c:v>1.9098286717806796E-2</c:v>
                  </c:pt>
                  <c:pt idx="5">
                    <c:v>2.9583321126758086E-2</c:v>
                  </c:pt>
                  <c:pt idx="7">
                    <c:v>1.0831589603254612E-2</c:v>
                  </c:pt>
                  <c:pt idx="9">
                    <c:v>4.041556905726084E-2</c:v>
                  </c:pt>
                  <c:pt idx="11">
                    <c:v>4.9787945886083339E-2</c:v>
                  </c:pt>
                  <c:pt idx="12">
                    <c:v>2.3658846125709534E-2</c:v>
                  </c:pt>
                  <c:pt idx="14">
                    <c:v>9.4757057784631647E-3</c:v>
                  </c:pt>
                  <c:pt idx="15">
                    <c:v>3.7687724202391901E-2</c:v>
                  </c:pt>
                  <c:pt idx="17">
                    <c:v>3.9237051650477257E-2</c:v>
                  </c:pt>
                  <c:pt idx="18">
                    <c:v>2.7430082836995728E-2</c:v>
                  </c:pt>
                  <c:pt idx="20">
                    <c:v>2.655942812302671E-2</c:v>
                  </c:pt>
                  <c:pt idx="21">
                    <c:v>3.8818536522875001E-2</c:v>
                  </c:pt>
                  <c:pt idx="23">
                    <c:v>3.3121761896238437E-2</c:v>
                  </c:pt>
                  <c:pt idx="25">
                    <c:v>1.3556154813712066E-2</c:v>
                  </c:pt>
                  <c:pt idx="27">
                    <c:v>3.7532180266480156E-2</c:v>
                  </c:pt>
                  <c:pt idx="29">
                    <c:v>4.9976995819187707E-2</c:v>
                  </c:pt>
                  <c:pt idx="30">
                    <c:v>2.4825544639879873E-2</c:v>
                  </c:pt>
                  <c:pt idx="32">
                    <c:v>2.2649993868039418E-2</c:v>
                  </c:pt>
                  <c:pt idx="33">
                    <c:v>3.3491816579244799E-2</c:v>
                  </c:pt>
                  <c:pt idx="34">
                    <c:v>2.963375702734232E-2</c:v>
                  </c:pt>
                  <c:pt idx="35">
                    <c:v>5.1895430113514496E-2</c:v>
                  </c:pt>
                  <c:pt idx="36">
                    <c:v>9.735390519718691E-2</c:v>
                  </c:pt>
                  <c:pt idx="37">
                    <c:v>8.9296275895968197E-2</c:v>
                  </c:pt>
                  <c:pt idx="38">
                    <c:v>2.181393285647196E-2</c:v>
                  </c:pt>
                  <c:pt idx="39">
                    <c:v>4.2671905928321922E-2</c:v>
                  </c:pt>
                  <c:pt idx="41">
                    <c:v>1.2659844654128531E-2</c:v>
                  </c:pt>
                  <c:pt idx="42">
                    <c:v>3.1391003665240148E-2</c:v>
                  </c:pt>
                  <c:pt idx="44">
                    <c:v>2.6427418421867181E-2</c:v>
                  </c:pt>
                  <c:pt idx="45">
                    <c:v>6.3177893461417542E-2</c:v>
                  </c:pt>
                  <c:pt idx="47">
                    <c:v>7.5610349085881767E-2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ethnicity'!$A$46:$B$93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ethnicity'!$E$46:$E$93</c:f>
              <c:numCache>
                <c:formatCode>General</c:formatCode>
                <c:ptCount val="48"/>
                <c:pt idx="0" formatCode="0.00%">
                  <c:v>8.7820000000000009E-2</c:v>
                </c:pt>
                <c:pt idx="2" formatCode="0.00%">
                  <c:v>5.0285714285714281E-2</c:v>
                </c:pt>
                <c:pt idx="3" formatCode="0.00%">
                  <c:v>8.5870000000000002E-2</c:v>
                </c:pt>
                <c:pt idx="5" formatCode="0.00%">
                  <c:v>7.7419999999999989E-2</c:v>
                </c:pt>
                <c:pt idx="7" formatCode="0.00%">
                  <c:v>0.17513333333333334</c:v>
                </c:pt>
                <c:pt idx="9" formatCode="0.00%">
                  <c:v>0.16974</c:v>
                </c:pt>
                <c:pt idx="11" formatCode="0.00%">
                  <c:v>0.25747999999999999</c:v>
                </c:pt>
                <c:pt idx="12" formatCode="0.00%">
                  <c:v>7.6289999999999997E-2</c:v>
                </c:pt>
                <c:pt idx="14" formatCode="0.00%">
                  <c:v>5.2069999999999991E-2</c:v>
                </c:pt>
                <c:pt idx="15" formatCode="0.00%">
                  <c:v>0.11473</c:v>
                </c:pt>
                <c:pt idx="17" formatCode="0.00%">
                  <c:v>9.6379999999999993E-2</c:v>
                </c:pt>
                <c:pt idx="18" formatCode="0.00%">
                  <c:v>8.3549999999999985E-2</c:v>
                </c:pt>
                <c:pt idx="20" formatCode="0.00%">
                  <c:v>4.9689999999999998E-2</c:v>
                </c:pt>
                <c:pt idx="21" formatCode="0.00%">
                  <c:v>0.10971</c:v>
                </c:pt>
                <c:pt idx="23" formatCode="0.00%">
                  <c:v>0.1026</c:v>
                </c:pt>
                <c:pt idx="25" formatCode="0.00%">
                  <c:v>0.10294</c:v>
                </c:pt>
                <c:pt idx="27" formatCode="0.00%">
                  <c:v>0.16206999999999999</c:v>
                </c:pt>
                <c:pt idx="29" formatCode="0.00%">
                  <c:v>0.10873000000000002</c:v>
                </c:pt>
                <c:pt idx="30" formatCode="0.00%">
                  <c:v>5.8990000000000001E-2</c:v>
                </c:pt>
                <c:pt idx="32" formatCode="0.00%">
                  <c:v>5.5999999999999994E-2</c:v>
                </c:pt>
                <c:pt idx="33" formatCode="0.00%">
                  <c:v>0.11058000000000001</c:v>
                </c:pt>
                <c:pt idx="34" formatCode="0.00%">
                  <c:v>0.10761999999999998</c:v>
                </c:pt>
                <c:pt idx="35" formatCode="0.00%">
                  <c:v>0.11167000000000001</c:v>
                </c:pt>
                <c:pt idx="36" formatCode="0.00%">
                  <c:v>6.3450000000000006E-2</c:v>
                </c:pt>
                <c:pt idx="37" formatCode="0.00%">
                  <c:v>0.19936000000000004</c:v>
                </c:pt>
                <c:pt idx="38" formatCode="0.00%">
                  <c:v>6.4590000000000009E-2</c:v>
                </c:pt>
                <c:pt idx="39" formatCode="0.00%">
                  <c:v>9.1339999999999991E-2</c:v>
                </c:pt>
                <c:pt idx="41" formatCode="0.00%">
                  <c:v>5.3649999999999996E-2</c:v>
                </c:pt>
                <c:pt idx="42" formatCode="0.00%">
                  <c:v>0.13311999999999996</c:v>
                </c:pt>
                <c:pt idx="44" formatCode="0.00%">
                  <c:v>7.8779999999999989E-2</c:v>
                </c:pt>
                <c:pt idx="45" formatCode="0.00%">
                  <c:v>0.14097999999999999</c:v>
                </c:pt>
                <c:pt idx="47" formatCode="0.00%">
                  <c:v>0.17233999999999999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7-49AE-84FC-EA2477DCEB32}"/>
            </c:ext>
          </c:extLst>
        </c:ser>
        <c:ser>
          <c:idx val="3"/>
          <c:order val="3"/>
          <c:tx>
            <c:strRef>
              <c:f>'[Graduate major profiles.xlsx]Formatted ethnicity'!$F$45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'[Graduate major profiles.xlsx]Formatted ethnicity'!$M$46:$M$93</c:f>
                <c:numCache>
                  <c:formatCode>General</c:formatCode>
                  <c:ptCount val="48"/>
                  <c:pt idx="0">
                    <c:v>3.0513984043749876E-2</c:v>
                  </c:pt>
                  <c:pt idx="2">
                    <c:v>2.1014824699313032E-2</c:v>
                  </c:pt>
                  <c:pt idx="3">
                    <c:v>7.882991535930732E-2</c:v>
                  </c:pt>
                  <c:pt idx="5">
                    <c:v>2.4675775345242727E-2</c:v>
                  </c:pt>
                  <c:pt idx="7">
                    <c:v>2.3180451534284947E-3</c:v>
                  </c:pt>
                  <c:pt idx="9">
                    <c:v>7.7601904329440358E-3</c:v>
                  </c:pt>
                  <c:pt idx="11">
                    <c:v>1.9184394699859577E-2</c:v>
                  </c:pt>
                  <c:pt idx="12">
                    <c:v>7.1796703731206819E-3</c:v>
                  </c:pt>
                  <c:pt idx="14">
                    <c:v>1.7976048879921665E-2</c:v>
                  </c:pt>
                  <c:pt idx="15">
                    <c:v>1.2170291697408088E-2</c:v>
                  </c:pt>
                  <c:pt idx="17">
                    <c:v>2.5496590185966266E-2</c:v>
                  </c:pt>
                  <c:pt idx="18">
                    <c:v>1.0130942700459819E-2</c:v>
                  </c:pt>
                  <c:pt idx="20">
                    <c:v>1.7901660382334553E-2</c:v>
                  </c:pt>
                  <c:pt idx="21">
                    <c:v>1.2819100332446627E-2</c:v>
                  </c:pt>
                  <c:pt idx="23">
                    <c:v>2.7767889128752044E-2</c:v>
                  </c:pt>
                  <c:pt idx="25">
                    <c:v>9.810719760660902E-2</c:v>
                  </c:pt>
                  <c:pt idx="27">
                    <c:v>1.2714488673250758E-2</c:v>
                  </c:pt>
                  <c:pt idx="29">
                    <c:v>5.0724992744098932E-2</c:v>
                  </c:pt>
                  <c:pt idx="30">
                    <c:v>9.7405281627275919E-3</c:v>
                  </c:pt>
                  <c:pt idx="32">
                    <c:v>1.4126024053340538E-2</c:v>
                  </c:pt>
                  <c:pt idx="33">
                    <c:v>1.327110478529283E-2</c:v>
                  </c:pt>
                  <c:pt idx="34">
                    <c:v>2.6589881116277643E-2</c:v>
                  </c:pt>
                  <c:pt idx="35">
                    <c:v>1.0214591959001058E-2</c:v>
                  </c:pt>
                  <c:pt idx="36">
                    <c:v>0.18322507626258089</c:v>
                  </c:pt>
                  <c:pt idx="37">
                    <c:v>6.6694077698098327E-3</c:v>
                  </c:pt>
                  <c:pt idx="38">
                    <c:v>3.4275232392436905E-2</c:v>
                  </c:pt>
                  <c:pt idx="39">
                    <c:v>1.625322190281735E-2</c:v>
                  </c:pt>
                  <c:pt idx="41">
                    <c:v>1.3994367914748122E-2</c:v>
                  </c:pt>
                  <c:pt idx="42">
                    <c:v>1.4425675412649179E-2</c:v>
                  </c:pt>
                  <c:pt idx="44">
                    <c:v>1.2933973351861618E-2</c:v>
                  </c:pt>
                  <c:pt idx="45">
                    <c:v>1.5292278371053075E-2</c:v>
                  </c:pt>
                  <c:pt idx="47">
                    <c:v>5.1078076401611772E-2</c:v>
                  </c:pt>
                </c:numCache>
              </c:numRef>
            </c:plus>
            <c:minus>
              <c:numRef>
                <c:f>'[Graduate major profiles.xlsx]Formatted ethnicity'!$M$46:$M$93</c:f>
                <c:numCache>
                  <c:formatCode>General</c:formatCode>
                  <c:ptCount val="48"/>
                  <c:pt idx="0">
                    <c:v>3.0513984043749876E-2</c:v>
                  </c:pt>
                  <c:pt idx="2">
                    <c:v>2.1014824699313032E-2</c:v>
                  </c:pt>
                  <c:pt idx="3">
                    <c:v>7.882991535930732E-2</c:v>
                  </c:pt>
                  <c:pt idx="5">
                    <c:v>2.4675775345242727E-2</c:v>
                  </c:pt>
                  <c:pt idx="7">
                    <c:v>2.3180451534284947E-3</c:v>
                  </c:pt>
                  <c:pt idx="9">
                    <c:v>7.7601904329440358E-3</c:v>
                  </c:pt>
                  <c:pt idx="11">
                    <c:v>1.9184394699859577E-2</c:v>
                  </c:pt>
                  <c:pt idx="12">
                    <c:v>7.1796703731206819E-3</c:v>
                  </c:pt>
                  <c:pt idx="14">
                    <c:v>1.7976048879921665E-2</c:v>
                  </c:pt>
                  <c:pt idx="15">
                    <c:v>1.2170291697408088E-2</c:v>
                  </c:pt>
                  <c:pt idx="17">
                    <c:v>2.5496590185966266E-2</c:v>
                  </c:pt>
                  <c:pt idx="18">
                    <c:v>1.0130942700459819E-2</c:v>
                  </c:pt>
                  <c:pt idx="20">
                    <c:v>1.7901660382334553E-2</c:v>
                  </c:pt>
                  <c:pt idx="21">
                    <c:v>1.2819100332446627E-2</c:v>
                  </c:pt>
                  <c:pt idx="23">
                    <c:v>2.7767889128752044E-2</c:v>
                  </c:pt>
                  <c:pt idx="25">
                    <c:v>9.810719760660902E-2</c:v>
                  </c:pt>
                  <c:pt idx="27">
                    <c:v>1.2714488673250758E-2</c:v>
                  </c:pt>
                  <c:pt idx="29">
                    <c:v>5.0724992744098932E-2</c:v>
                  </c:pt>
                  <c:pt idx="30">
                    <c:v>9.7405281627275919E-3</c:v>
                  </c:pt>
                  <c:pt idx="32">
                    <c:v>1.4126024053340538E-2</c:v>
                  </c:pt>
                  <c:pt idx="33">
                    <c:v>1.327110478529283E-2</c:v>
                  </c:pt>
                  <c:pt idx="34">
                    <c:v>2.6589881116277643E-2</c:v>
                  </c:pt>
                  <c:pt idx="35">
                    <c:v>1.0214591959001058E-2</c:v>
                  </c:pt>
                  <c:pt idx="36">
                    <c:v>0.18322507626258089</c:v>
                  </c:pt>
                  <c:pt idx="37">
                    <c:v>6.6694077698098327E-3</c:v>
                  </c:pt>
                  <c:pt idx="38">
                    <c:v>3.4275232392436905E-2</c:v>
                  </c:pt>
                  <c:pt idx="39">
                    <c:v>1.625322190281735E-2</c:v>
                  </c:pt>
                  <c:pt idx="41">
                    <c:v>1.3994367914748122E-2</c:v>
                  </c:pt>
                  <c:pt idx="42">
                    <c:v>1.4425675412649179E-2</c:v>
                  </c:pt>
                  <c:pt idx="44">
                    <c:v>1.2933973351861618E-2</c:v>
                  </c:pt>
                  <c:pt idx="45">
                    <c:v>1.5292278371053075E-2</c:v>
                  </c:pt>
                  <c:pt idx="47">
                    <c:v>5.1078076401611772E-2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'[Graduate major profiles.xlsx]Formatted ethnicity'!$A$46:$B$93</c:f>
              <c:multiLvlStrCache>
                <c:ptCount val="48"/>
                <c:lvl>
                  <c:pt idx="0">
                    <c:v>Masters</c:v>
                  </c:pt>
                  <c:pt idx="1">
                    <c:v>Professional</c:v>
                  </c:pt>
                  <c:pt idx="2">
                    <c:v>Doctorate</c:v>
                  </c:pt>
                  <c:pt idx="3">
                    <c:v>Masters</c:v>
                  </c:pt>
                  <c:pt idx="4">
                    <c:v>Professional</c:v>
                  </c:pt>
                  <c:pt idx="5">
                    <c:v>Doctorate</c:v>
                  </c:pt>
                  <c:pt idx="6">
                    <c:v>Masters</c:v>
                  </c:pt>
                  <c:pt idx="7">
                    <c:v>Professional</c:v>
                  </c:pt>
                  <c:pt idx="8">
                    <c:v>Doctorate</c:v>
                  </c:pt>
                  <c:pt idx="9">
                    <c:v>Masters</c:v>
                  </c:pt>
                  <c:pt idx="10">
                    <c:v>Professional</c:v>
                  </c:pt>
                  <c:pt idx="11">
                    <c:v>Doctorate</c:v>
                  </c:pt>
                  <c:pt idx="12">
                    <c:v>Masters</c:v>
                  </c:pt>
                  <c:pt idx="13">
                    <c:v>Professional</c:v>
                  </c:pt>
                  <c:pt idx="14">
                    <c:v>Doctorate</c:v>
                  </c:pt>
                  <c:pt idx="15">
                    <c:v>Masters</c:v>
                  </c:pt>
                  <c:pt idx="16">
                    <c:v>Professional</c:v>
                  </c:pt>
                  <c:pt idx="17">
                    <c:v>Doctorate</c:v>
                  </c:pt>
                  <c:pt idx="18">
                    <c:v>Masters</c:v>
                  </c:pt>
                  <c:pt idx="19">
                    <c:v>Professional</c:v>
                  </c:pt>
                  <c:pt idx="20">
                    <c:v>Doctorate</c:v>
                  </c:pt>
                  <c:pt idx="21">
                    <c:v>Masters</c:v>
                  </c:pt>
                  <c:pt idx="22">
                    <c:v>Professional</c:v>
                  </c:pt>
                  <c:pt idx="23">
                    <c:v>Doctorate</c:v>
                  </c:pt>
                  <c:pt idx="24">
                    <c:v>Masters</c:v>
                  </c:pt>
                  <c:pt idx="25">
                    <c:v>Professional</c:v>
                  </c:pt>
                  <c:pt idx="26">
                    <c:v>Doctorate</c:v>
                  </c:pt>
                  <c:pt idx="27">
                    <c:v>Masters</c:v>
                  </c:pt>
                  <c:pt idx="28">
                    <c:v>Professional</c:v>
                  </c:pt>
                  <c:pt idx="29">
                    <c:v>Doctorate</c:v>
                  </c:pt>
                  <c:pt idx="30">
                    <c:v>Masters</c:v>
                  </c:pt>
                  <c:pt idx="31">
                    <c:v>Professional</c:v>
                  </c:pt>
                  <c:pt idx="32">
                    <c:v>Doctorate</c:v>
                  </c:pt>
                  <c:pt idx="33">
                    <c:v>Masters</c:v>
                  </c:pt>
                  <c:pt idx="34">
                    <c:v>Professional</c:v>
                  </c:pt>
                  <c:pt idx="35">
                    <c:v>Doctorate</c:v>
                  </c:pt>
                  <c:pt idx="36">
                    <c:v>Masters</c:v>
                  </c:pt>
                  <c:pt idx="37">
                    <c:v>Professional</c:v>
                  </c:pt>
                  <c:pt idx="38">
                    <c:v>Doctorate</c:v>
                  </c:pt>
                  <c:pt idx="39">
                    <c:v>Masters</c:v>
                  </c:pt>
                  <c:pt idx="40">
                    <c:v>Professional</c:v>
                  </c:pt>
                  <c:pt idx="41">
                    <c:v>Doctorate</c:v>
                  </c:pt>
                  <c:pt idx="42">
                    <c:v>Masters</c:v>
                  </c:pt>
                  <c:pt idx="43">
                    <c:v>Professional</c:v>
                  </c:pt>
                  <c:pt idx="44">
                    <c:v>Doctorate</c:v>
                  </c:pt>
                  <c:pt idx="45">
                    <c:v>Masters</c:v>
                  </c:pt>
                  <c:pt idx="46">
                    <c:v>Professional</c:v>
                  </c:pt>
                  <c:pt idx="47">
                    <c:v>Doctorate</c:v>
                  </c:pt>
                </c:lvl>
                <c:lvl>
                  <c:pt idx="0">
                    <c:v>A+P</c:v>
                  </c:pt>
                  <c:pt idx="3">
                    <c:v>Business</c:v>
                  </c:pt>
                  <c:pt idx="6">
                    <c:v>Dentistry</c:v>
                  </c:pt>
                  <c:pt idx="9">
                    <c:v>Education</c:v>
                  </c:pt>
                  <c:pt idx="12">
                    <c:v>Engineering</c:v>
                  </c:pt>
                  <c:pt idx="15">
                    <c:v>Fine Arts</c:v>
                  </c:pt>
                  <c:pt idx="18">
                    <c:v>Health</c:v>
                  </c:pt>
                  <c:pt idx="21">
                    <c:v>Humanities</c:v>
                  </c:pt>
                  <c:pt idx="24">
                    <c:v>Law</c:v>
                  </c:pt>
                  <c:pt idx="27">
                    <c:v>Medicine</c:v>
                  </c:pt>
                  <c:pt idx="30">
                    <c:v>Mines &amp; Earth Sciences</c:v>
                  </c:pt>
                  <c:pt idx="33">
                    <c:v>Nursing</c:v>
                  </c:pt>
                  <c:pt idx="36">
                    <c:v>Pharmacy</c:v>
                  </c:pt>
                  <c:pt idx="39">
                    <c:v>Science</c:v>
                  </c:pt>
                  <c:pt idx="42">
                    <c:v>Social &amp; Behavioral Science</c:v>
                  </c:pt>
                  <c:pt idx="45">
                    <c:v>Social Work</c:v>
                  </c:pt>
                </c:lvl>
              </c:multiLvlStrCache>
            </c:multiLvlStrRef>
          </c:cat>
          <c:val>
            <c:numRef>
              <c:f>'[Graduate major profiles.xlsx]Formatted ethnicity'!$F$46:$F$93</c:f>
              <c:numCache>
                <c:formatCode>General</c:formatCode>
                <c:ptCount val="48"/>
                <c:pt idx="0" formatCode="0.00%">
                  <c:v>2.9489999999999999E-2</c:v>
                </c:pt>
                <c:pt idx="2" formatCode="0.00%">
                  <c:v>7.9428571428571421E-3</c:v>
                </c:pt>
                <c:pt idx="3" formatCode="0.00%">
                  <c:v>9.509999999999999E-2</c:v>
                </c:pt>
                <c:pt idx="5" formatCode="0.00%">
                  <c:v>4.4450000000000003E-2</c:v>
                </c:pt>
                <c:pt idx="7" formatCode="0.00%">
                  <c:v>4.3833333333333335E-2</c:v>
                </c:pt>
                <c:pt idx="9" formatCode="0.00%">
                  <c:v>4.555E-2</c:v>
                </c:pt>
                <c:pt idx="11" formatCode="0.00%">
                  <c:v>5.7409999999999996E-2</c:v>
                </c:pt>
                <c:pt idx="12" formatCode="0.00%">
                  <c:v>2.5989999999999996E-2</c:v>
                </c:pt>
                <c:pt idx="14" formatCode="0.00%">
                  <c:v>4.9450000000000001E-2</c:v>
                </c:pt>
                <c:pt idx="15" formatCode="0.00%">
                  <c:v>3.3839999999999995E-2</c:v>
                </c:pt>
                <c:pt idx="17" formatCode="0.00%">
                  <c:v>2.4749999999999994E-2</c:v>
                </c:pt>
                <c:pt idx="18" formatCode="0.00%">
                  <c:v>3.3259999999999998E-2</c:v>
                </c:pt>
                <c:pt idx="20" formatCode="0.00%">
                  <c:v>7.6649999999999996E-2</c:v>
                </c:pt>
                <c:pt idx="21" formatCode="0.00%">
                  <c:v>5.9740000000000001E-2</c:v>
                </c:pt>
                <c:pt idx="23" formatCode="0.00%">
                  <c:v>6.6729999999999998E-2</c:v>
                </c:pt>
                <c:pt idx="25" formatCode="0.00%">
                  <c:v>0.16019999999999998</c:v>
                </c:pt>
                <c:pt idx="27" formatCode="0.00%">
                  <c:v>4.8260000000000004E-2</c:v>
                </c:pt>
                <c:pt idx="29" formatCode="0.00%">
                  <c:v>8.2240000000000008E-2</c:v>
                </c:pt>
                <c:pt idx="30" formatCode="0.00%">
                  <c:v>4.1829999999999992E-2</c:v>
                </c:pt>
                <c:pt idx="32" formatCode="0.00%">
                  <c:v>3.533E-2</c:v>
                </c:pt>
                <c:pt idx="33" formatCode="0.00%">
                  <c:v>1.3500000000000002E-2</c:v>
                </c:pt>
                <c:pt idx="34" formatCode="0.00%">
                  <c:v>3.1579999999999997E-2</c:v>
                </c:pt>
                <c:pt idx="35" formatCode="0.00%">
                  <c:v>3.857E-2</c:v>
                </c:pt>
                <c:pt idx="36" formatCode="0.00%">
                  <c:v>0.125</c:v>
                </c:pt>
                <c:pt idx="37" formatCode="0.00%">
                  <c:v>3.3990000000000006E-2</c:v>
                </c:pt>
                <c:pt idx="38" formatCode="0.00%">
                  <c:v>5.7139999999999989E-2</c:v>
                </c:pt>
                <c:pt idx="39" formatCode="0.00%">
                  <c:v>4.5749999999999999E-2</c:v>
                </c:pt>
                <c:pt idx="41" formatCode="0.00%">
                  <c:v>4.803000000000001E-2</c:v>
                </c:pt>
                <c:pt idx="42" formatCode="0.00%">
                  <c:v>3.2770000000000007E-2</c:v>
                </c:pt>
                <c:pt idx="44" formatCode="0.00%">
                  <c:v>5.3810000000000004E-2</c:v>
                </c:pt>
                <c:pt idx="45" formatCode="0.00%">
                  <c:v>2.8459999999999996E-2</c:v>
                </c:pt>
                <c:pt idx="47" formatCode="0.00%">
                  <c:v>8.5789999999999991E-2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77-49AE-84FC-EA2477DCE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9233856"/>
        <c:axId val="479230248"/>
      </c:barChart>
      <c:catAx>
        <c:axId val="4792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30248"/>
        <c:crosses val="autoZero"/>
        <c:auto val="1"/>
        <c:lblAlgn val="ctr"/>
        <c:lblOffset val="100"/>
        <c:noMultiLvlLbl val="0"/>
      </c:catAx>
      <c:valAx>
        <c:axId val="47923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33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3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B6E9-2581-426A-B8E9-BE6ED9FC90A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0ACD-B7E9-4744-80B0-F3AC1809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6" y="1711036"/>
            <a:ext cx="605486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Graduate Education Strategy Group</a:t>
            </a:r>
          </a:p>
          <a:p>
            <a:endParaRPr lang="en-US" sz="2000" dirty="0"/>
          </a:p>
          <a:p>
            <a:r>
              <a:rPr lang="en-US" sz="2000" dirty="0" smtClean="0"/>
              <a:t>Charts from three sources of data: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NSF Survey of Earned Doctorates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Oklahoma State University Graduate Stipend Survey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UU Office of Budget and Institutional Analysis</a:t>
            </a:r>
          </a:p>
          <a:p>
            <a:endParaRPr lang="en-US" sz="2000" dirty="0"/>
          </a:p>
          <a:p>
            <a:r>
              <a:rPr lang="en-US" sz="2000" dirty="0" smtClean="0"/>
              <a:t>Organized into two sections: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Data for institutions nationwide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Data specifically referencing UU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061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17" y="58642"/>
            <a:ext cx="6768145" cy="6612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7341" y="466898"/>
            <a:ext cx="46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bars reflect standard deviation 1985-2015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7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5" y="123080"/>
            <a:ext cx="7536873" cy="65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19" y="532025"/>
            <a:ext cx="6719454" cy="58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5" y="2147454"/>
            <a:ext cx="34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specifically referencing UU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04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465665"/>
            <a:ext cx="7612499" cy="60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3" y="199066"/>
            <a:ext cx="8563147" cy="6527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382" y="2382980"/>
            <a:ext cx="1669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bars reflect standard deviation across five academic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3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02" y="298510"/>
            <a:ext cx="9601449" cy="6349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8" y="422563"/>
            <a:ext cx="2147453" cy="588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Informal feedback from various individuals across UU campus suggest that this data is of limited utility, as it likely reflects extrapolation of support through 12-month periods, which may greatly overestimate actual support received.  GESG distributed the data for transparency, which if nothing else, will highlight the need for improved reporting for increased accuracy.</a:t>
            </a:r>
          </a:p>
        </p:txBody>
      </p:sp>
    </p:spTree>
    <p:extLst>
      <p:ext uri="{BB962C8B-B14F-4D97-AF65-F5344CB8AC3E}">
        <p14:creationId xmlns:p14="http://schemas.microsoft.com/office/powerpoint/2010/main" val="13592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9" y="286662"/>
            <a:ext cx="9428327" cy="6248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56" y="466653"/>
            <a:ext cx="2147453" cy="588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Informal feedback from various individuals across UU campus suggest that this data is of limited utility, as it likely reflects extrapolation of support through 12-month periods, which may greatly overestimate actual support received.  GESG distributed the data for transparency, which if nothing else, will highlight the need for improved reporting for increased accuracy.</a:t>
            </a:r>
          </a:p>
        </p:txBody>
      </p:sp>
    </p:spTree>
    <p:extLst>
      <p:ext uri="{BB962C8B-B14F-4D97-AF65-F5344CB8AC3E}">
        <p14:creationId xmlns:p14="http://schemas.microsoft.com/office/powerpoint/2010/main" val="14552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63" y="593235"/>
            <a:ext cx="9332844" cy="583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140" y="6116740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bars reflect </a:t>
            </a:r>
            <a:r>
              <a:rPr lang="en-US" dirty="0" err="1" smtClean="0"/>
              <a:t>stdev</a:t>
            </a:r>
            <a:r>
              <a:rPr lang="en-US" dirty="0" smtClean="0"/>
              <a:t> or range across </a:t>
            </a:r>
            <a:r>
              <a:rPr lang="en-US" dirty="0" err="1" smtClean="0"/>
              <a:t>depts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0146"/>
            <a:ext cx="10098156" cy="586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927899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bars reflect </a:t>
            </a:r>
            <a:r>
              <a:rPr lang="en-US" dirty="0" err="1" smtClean="0"/>
              <a:t>stdev</a:t>
            </a:r>
            <a:r>
              <a:rPr lang="en-US" dirty="0" smtClean="0"/>
              <a:t> or range across </a:t>
            </a:r>
            <a:r>
              <a:rPr lang="en-US" dirty="0" err="1" smtClean="0"/>
              <a:t>depts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0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5" y="2147454"/>
            <a:ext cx="34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for institutions nationwide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24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50070"/>
              </p:ext>
            </p:extLst>
          </p:nvPr>
        </p:nvGraphicFramePr>
        <p:xfrm>
          <a:off x="318978" y="372140"/>
          <a:ext cx="11398102" cy="601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065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869409"/>
              </p:ext>
            </p:extLst>
          </p:nvPr>
        </p:nvGraphicFramePr>
        <p:xfrm>
          <a:off x="0" y="574157"/>
          <a:ext cx="12135559" cy="552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89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7" y="954157"/>
            <a:ext cx="11009805" cy="48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491022"/>
            <a:ext cx="10506258" cy="55917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436087" y="4581943"/>
            <a:ext cx="0" cy="874644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4356" y="6033057"/>
            <a:ext cx="701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UU not among top 20 (number of doctorate recipients) in any broad 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19" y="146551"/>
            <a:ext cx="8492765" cy="6564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109" y="369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6565" y="3532909"/>
            <a:ext cx="112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Legend order is opposite to stacked bars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8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79" y="139486"/>
            <a:ext cx="9010589" cy="6454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4056" y="3221182"/>
            <a:ext cx="112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Legend order is opposite to stacked bars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63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6" y="303244"/>
            <a:ext cx="7766350" cy="60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82" y="182493"/>
            <a:ext cx="6400800" cy="65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93" y="556589"/>
            <a:ext cx="223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Doctorates by employment sector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73" y="308113"/>
            <a:ext cx="10915570" cy="59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245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Paul Johnson</dc:creator>
  <cp:lastModifiedBy>William Paul Johnson</cp:lastModifiedBy>
  <cp:revision>41</cp:revision>
  <dcterms:created xsi:type="dcterms:W3CDTF">2017-03-14T09:21:13Z</dcterms:created>
  <dcterms:modified xsi:type="dcterms:W3CDTF">2017-03-24T14:16:02Z</dcterms:modified>
</cp:coreProperties>
</file>