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51"/>
  </p:notesMasterIdLst>
  <p:handoutMasterIdLst>
    <p:handoutMasterId r:id="rId52"/>
  </p:handoutMasterIdLst>
  <p:sldIdLst>
    <p:sldId id="256" r:id="rId2"/>
    <p:sldId id="324" r:id="rId3"/>
    <p:sldId id="296" r:id="rId4"/>
    <p:sldId id="301" r:id="rId5"/>
    <p:sldId id="302" r:id="rId6"/>
    <p:sldId id="303" r:id="rId7"/>
    <p:sldId id="309" r:id="rId8"/>
    <p:sldId id="304" r:id="rId9"/>
    <p:sldId id="305" r:id="rId10"/>
    <p:sldId id="307" r:id="rId11"/>
    <p:sldId id="314" r:id="rId12"/>
    <p:sldId id="315" r:id="rId13"/>
    <p:sldId id="313" r:id="rId14"/>
    <p:sldId id="310" r:id="rId15"/>
    <p:sldId id="319" r:id="rId16"/>
    <p:sldId id="320" r:id="rId17"/>
    <p:sldId id="326" r:id="rId18"/>
    <p:sldId id="327" r:id="rId19"/>
    <p:sldId id="329" r:id="rId20"/>
    <p:sldId id="330" r:id="rId21"/>
    <p:sldId id="331" r:id="rId22"/>
    <p:sldId id="332" r:id="rId23"/>
    <p:sldId id="334" r:id="rId24"/>
    <p:sldId id="336" r:id="rId25"/>
    <p:sldId id="335" r:id="rId26"/>
    <p:sldId id="338" r:id="rId27"/>
    <p:sldId id="340" r:id="rId28"/>
    <p:sldId id="341" r:id="rId29"/>
    <p:sldId id="346" r:id="rId30"/>
    <p:sldId id="343" r:id="rId31"/>
    <p:sldId id="347" r:id="rId32"/>
    <p:sldId id="350" r:id="rId33"/>
    <p:sldId id="351" r:id="rId34"/>
    <p:sldId id="352" r:id="rId35"/>
    <p:sldId id="353" r:id="rId36"/>
    <p:sldId id="354" r:id="rId37"/>
    <p:sldId id="355" r:id="rId38"/>
    <p:sldId id="357" r:id="rId39"/>
    <p:sldId id="358" r:id="rId40"/>
    <p:sldId id="359" r:id="rId41"/>
    <p:sldId id="360" r:id="rId42"/>
    <p:sldId id="361" r:id="rId43"/>
    <p:sldId id="362" r:id="rId44"/>
    <p:sldId id="363" r:id="rId45"/>
    <p:sldId id="364" r:id="rId46"/>
    <p:sldId id="365" r:id="rId47"/>
    <p:sldId id="366" r:id="rId48"/>
    <p:sldId id="368" r:id="rId49"/>
    <p:sldId id="294" r:id="rId50"/>
  </p:sldIdLst>
  <p:sldSz cx="9144000" cy="6858000" type="screen4x3"/>
  <p:notesSz cx="6950075" cy="9236075"/>
  <p:defaultTextStyle>
    <a:defPPr>
      <a:defRPr lang="en-US"/>
    </a:defPPr>
    <a:lvl1pPr algn="l" rtl="0" eaLnBrk="0" fontAlgn="base" hangingPunct="0">
      <a:spcBef>
        <a:spcPct val="0"/>
      </a:spcBef>
      <a:spcAft>
        <a:spcPct val="0"/>
      </a:spcAft>
      <a:defRPr kern="1200">
        <a:solidFill>
          <a:schemeClr val="tx1"/>
        </a:solidFill>
        <a:latin typeface="Tahoma" charset="0"/>
        <a:ea typeface="ＭＳ Ｐゴシック" charset="0"/>
        <a:cs typeface="+mn-cs"/>
      </a:defRPr>
    </a:lvl1pPr>
    <a:lvl2pPr marL="457200" algn="l" rtl="0" eaLnBrk="0" fontAlgn="base" hangingPunct="0">
      <a:spcBef>
        <a:spcPct val="0"/>
      </a:spcBef>
      <a:spcAft>
        <a:spcPct val="0"/>
      </a:spcAft>
      <a:defRPr kern="1200">
        <a:solidFill>
          <a:schemeClr val="tx1"/>
        </a:solidFill>
        <a:latin typeface="Tahoma" charset="0"/>
        <a:ea typeface="ＭＳ Ｐゴシック" charset="0"/>
        <a:cs typeface="+mn-cs"/>
      </a:defRPr>
    </a:lvl2pPr>
    <a:lvl3pPr marL="914400" algn="l" rtl="0" eaLnBrk="0" fontAlgn="base" hangingPunct="0">
      <a:spcBef>
        <a:spcPct val="0"/>
      </a:spcBef>
      <a:spcAft>
        <a:spcPct val="0"/>
      </a:spcAft>
      <a:defRPr kern="1200">
        <a:solidFill>
          <a:schemeClr val="tx1"/>
        </a:solidFill>
        <a:latin typeface="Tahoma" charset="0"/>
        <a:ea typeface="ＭＳ Ｐゴシック" charset="0"/>
        <a:cs typeface="+mn-cs"/>
      </a:defRPr>
    </a:lvl3pPr>
    <a:lvl4pPr marL="1371600" algn="l" rtl="0" eaLnBrk="0" fontAlgn="base" hangingPunct="0">
      <a:spcBef>
        <a:spcPct val="0"/>
      </a:spcBef>
      <a:spcAft>
        <a:spcPct val="0"/>
      </a:spcAft>
      <a:defRPr kern="1200">
        <a:solidFill>
          <a:schemeClr val="tx1"/>
        </a:solidFill>
        <a:latin typeface="Tahoma" charset="0"/>
        <a:ea typeface="ＭＳ Ｐゴシック" charset="0"/>
        <a:cs typeface="+mn-cs"/>
      </a:defRPr>
    </a:lvl4pPr>
    <a:lvl5pPr marL="1828800" algn="l" rtl="0" eaLnBrk="0" fontAlgn="base" hangingPunct="0">
      <a:spcBef>
        <a:spcPct val="0"/>
      </a:spcBef>
      <a:spcAft>
        <a:spcPct val="0"/>
      </a:spcAft>
      <a:defRPr kern="1200">
        <a:solidFill>
          <a:schemeClr val="tx1"/>
        </a:solidFill>
        <a:latin typeface="Tahoma" charset="0"/>
        <a:ea typeface="ＭＳ Ｐゴシック" charset="0"/>
        <a:cs typeface="+mn-cs"/>
      </a:defRPr>
    </a:lvl5pPr>
    <a:lvl6pPr marL="2286000" algn="l" defTabSz="457200" rtl="0" eaLnBrk="1" latinLnBrk="0" hangingPunct="1">
      <a:defRPr kern="1200">
        <a:solidFill>
          <a:schemeClr val="tx1"/>
        </a:solidFill>
        <a:latin typeface="Tahoma" charset="0"/>
        <a:ea typeface="ＭＳ Ｐゴシック" charset="0"/>
        <a:cs typeface="+mn-cs"/>
      </a:defRPr>
    </a:lvl6pPr>
    <a:lvl7pPr marL="2743200" algn="l" defTabSz="457200" rtl="0" eaLnBrk="1" latinLnBrk="0" hangingPunct="1">
      <a:defRPr kern="1200">
        <a:solidFill>
          <a:schemeClr val="tx1"/>
        </a:solidFill>
        <a:latin typeface="Tahoma" charset="0"/>
        <a:ea typeface="ＭＳ Ｐゴシック" charset="0"/>
        <a:cs typeface="+mn-cs"/>
      </a:defRPr>
    </a:lvl7pPr>
    <a:lvl8pPr marL="3200400" algn="l" defTabSz="457200" rtl="0" eaLnBrk="1" latinLnBrk="0" hangingPunct="1">
      <a:defRPr kern="1200">
        <a:solidFill>
          <a:schemeClr val="tx1"/>
        </a:solidFill>
        <a:latin typeface="Tahoma" charset="0"/>
        <a:ea typeface="ＭＳ Ｐゴシック" charset="0"/>
        <a:cs typeface="+mn-cs"/>
      </a:defRPr>
    </a:lvl8pPr>
    <a:lvl9pPr marL="3657600" algn="l" defTabSz="457200" rtl="0" eaLnBrk="1" latinLnBrk="0" hangingPunct="1">
      <a:defRPr kern="1200">
        <a:solidFill>
          <a:schemeClr val="tx1"/>
        </a:solidFill>
        <a:latin typeface="Tahoma" charset="0"/>
        <a:ea typeface="ＭＳ Ｐゴシック" charset="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8080"/>
    <a:srgbClr val="777777"/>
    <a:srgbClr val="4D4D4D"/>
    <a:srgbClr val="EAEAEA"/>
    <a:srgbClr val="C0C0C0"/>
    <a:srgbClr val="FF9999"/>
    <a:srgbClr val="333333"/>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617" autoAdjust="0"/>
    <p:restoredTop sz="94750" autoAdjust="0"/>
  </p:normalViewPr>
  <p:slideViewPr>
    <p:cSldViewPr>
      <p:cViewPr varScale="1">
        <p:scale>
          <a:sx n="114" d="100"/>
          <a:sy n="114" d="100"/>
        </p:scale>
        <p:origin x="1146" y="114"/>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87" tIns="46244" rIns="92487" bIns="46244" rtlCol="0"/>
          <a:lstStyle>
            <a:lvl1pPr algn="l">
              <a:defRPr sz="1200"/>
            </a:lvl1pPr>
          </a:lstStyle>
          <a:p>
            <a:endParaRPr lang="en-US"/>
          </a:p>
        </p:txBody>
      </p:sp>
      <p:sp>
        <p:nvSpPr>
          <p:cNvPr id="3" name="Date Placeholder 2"/>
          <p:cNvSpPr>
            <a:spLocks noGrp="1"/>
          </p:cNvSpPr>
          <p:nvPr>
            <p:ph type="dt" sz="quarter" idx="1"/>
          </p:nvPr>
        </p:nvSpPr>
        <p:spPr>
          <a:xfrm>
            <a:off x="3936768" y="0"/>
            <a:ext cx="3011699" cy="461804"/>
          </a:xfrm>
          <a:prstGeom prst="rect">
            <a:avLst/>
          </a:prstGeom>
        </p:spPr>
        <p:txBody>
          <a:bodyPr vert="horz" lIns="92487" tIns="46244" rIns="92487" bIns="46244" rtlCol="0"/>
          <a:lstStyle>
            <a:lvl1pPr algn="r">
              <a:defRPr sz="1200"/>
            </a:lvl1pPr>
          </a:lstStyle>
          <a:p>
            <a:fld id="{7E393945-A3DA-4AAD-AEA2-87642DB223F6}" type="datetimeFigureOut">
              <a:rPr lang="en-US" smtClean="0"/>
              <a:t>8/16/2018</a:t>
            </a:fld>
            <a:endParaRPr lang="en-US"/>
          </a:p>
        </p:txBody>
      </p:sp>
      <p:sp>
        <p:nvSpPr>
          <p:cNvPr id="4" name="Footer Placeholder 3"/>
          <p:cNvSpPr>
            <a:spLocks noGrp="1"/>
          </p:cNvSpPr>
          <p:nvPr>
            <p:ph type="ftr" sz="quarter" idx="2"/>
          </p:nvPr>
        </p:nvSpPr>
        <p:spPr>
          <a:xfrm>
            <a:off x="0" y="8772669"/>
            <a:ext cx="3011699" cy="461804"/>
          </a:xfrm>
          <a:prstGeom prst="rect">
            <a:avLst/>
          </a:prstGeom>
        </p:spPr>
        <p:txBody>
          <a:bodyPr vert="horz" lIns="92487" tIns="46244" rIns="92487" bIns="46244" rtlCol="0" anchor="b"/>
          <a:lstStyle>
            <a:lvl1pPr algn="l">
              <a:defRPr sz="1200"/>
            </a:lvl1pPr>
          </a:lstStyle>
          <a:p>
            <a:endParaRPr lang="en-US"/>
          </a:p>
        </p:txBody>
      </p:sp>
      <p:sp>
        <p:nvSpPr>
          <p:cNvPr id="5" name="Slide Number Placeholder 4"/>
          <p:cNvSpPr>
            <a:spLocks noGrp="1"/>
          </p:cNvSpPr>
          <p:nvPr>
            <p:ph type="sldNum" sz="quarter" idx="3"/>
          </p:nvPr>
        </p:nvSpPr>
        <p:spPr>
          <a:xfrm>
            <a:off x="3936768" y="8772669"/>
            <a:ext cx="3011699" cy="461804"/>
          </a:xfrm>
          <a:prstGeom prst="rect">
            <a:avLst/>
          </a:prstGeom>
        </p:spPr>
        <p:txBody>
          <a:bodyPr vert="horz" lIns="92487" tIns="46244" rIns="92487" bIns="46244" rtlCol="0" anchor="b"/>
          <a:lstStyle>
            <a:lvl1pPr algn="r">
              <a:defRPr sz="1200"/>
            </a:lvl1pPr>
          </a:lstStyle>
          <a:p>
            <a:fld id="{78ED776D-7CB5-4DE9-B1A3-8DFF503383C7}" type="slidenum">
              <a:rPr lang="en-US" smtClean="0"/>
              <a:t>‹#›</a:t>
            </a:fld>
            <a:endParaRPr lang="en-US"/>
          </a:p>
        </p:txBody>
      </p:sp>
    </p:spTree>
    <p:extLst>
      <p:ext uri="{BB962C8B-B14F-4D97-AF65-F5344CB8AC3E}">
        <p14:creationId xmlns:p14="http://schemas.microsoft.com/office/powerpoint/2010/main" val="396967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2329" cy="462120"/>
          </a:xfrm>
          <a:prstGeom prst="rect">
            <a:avLst/>
          </a:prstGeom>
        </p:spPr>
        <p:txBody>
          <a:bodyPr vert="horz" lIns="90763" tIns="45382" rIns="90763" bIns="45382" rtlCol="0"/>
          <a:lstStyle>
            <a:lvl1pPr algn="l">
              <a:defRPr sz="1200"/>
            </a:lvl1pPr>
          </a:lstStyle>
          <a:p>
            <a:endParaRPr lang="en-US"/>
          </a:p>
        </p:txBody>
      </p:sp>
      <p:sp>
        <p:nvSpPr>
          <p:cNvPr id="3" name="Date Placeholder 2"/>
          <p:cNvSpPr>
            <a:spLocks noGrp="1"/>
          </p:cNvSpPr>
          <p:nvPr>
            <p:ph type="dt" idx="1"/>
          </p:nvPr>
        </p:nvSpPr>
        <p:spPr>
          <a:xfrm>
            <a:off x="3936173" y="0"/>
            <a:ext cx="3012329" cy="462120"/>
          </a:xfrm>
          <a:prstGeom prst="rect">
            <a:avLst/>
          </a:prstGeom>
        </p:spPr>
        <p:txBody>
          <a:bodyPr vert="horz" lIns="90763" tIns="45382" rIns="90763" bIns="45382" rtlCol="0"/>
          <a:lstStyle>
            <a:lvl1pPr algn="r">
              <a:defRPr sz="1200"/>
            </a:lvl1pPr>
          </a:lstStyle>
          <a:p>
            <a:fld id="{3D6C2D01-A0DF-B445-AC16-C4E674C69591}" type="datetimeFigureOut">
              <a:rPr lang="en-US" smtClean="0"/>
              <a:t>8/16/2018</a:t>
            </a:fld>
            <a:endParaRPr lang="en-US"/>
          </a:p>
        </p:txBody>
      </p:sp>
      <p:sp>
        <p:nvSpPr>
          <p:cNvPr id="4" name="Slide Image Placeholder 3"/>
          <p:cNvSpPr>
            <a:spLocks noGrp="1" noRot="1" noChangeAspect="1"/>
          </p:cNvSpPr>
          <p:nvPr>
            <p:ph type="sldImg" idx="2"/>
          </p:nvPr>
        </p:nvSpPr>
        <p:spPr>
          <a:xfrm>
            <a:off x="1166813" y="692150"/>
            <a:ext cx="4616450" cy="3463925"/>
          </a:xfrm>
          <a:prstGeom prst="rect">
            <a:avLst/>
          </a:prstGeom>
          <a:noFill/>
          <a:ln w="12700">
            <a:solidFill>
              <a:prstClr val="black"/>
            </a:solidFill>
          </a:ln>
        </p:spPr>
        <p:txBody>
          <a:bodyPr vert="horz" lIns="90763" tIns="45382" rIns="90763" bIns="45382" rtlCol="0" anchor="ctr"/>
          <a:lstStyle/>
          <a:p>
            <a:endParaRPr lang="en-US"/>
          </a:p>
        </p:txBody>
      </p:sp>
      <p:sp>
        <p:nvSpPr>
          <p:cNvPr id="5" name="Notes Placeholder 4"/>
          <p:cNvSpPr>
            <a:spLocks noGrp="1"/>
          </p:cNvSpPr>
          <p:nvPr>
            <p:ph type="body" sz="quarter" idx="3"/>
          </p:nvPr>
        </p:nvSpPr>
        <p:spPr>
          <a:xfrm>
            <a:off x="695637" y="4387767"/>
            <a:ext cx="5558801" cy="4155919"/>
          </a:xfrm>
          <a:prstGeom prst="rect">
            <a:avLst/>
          </a:prstGeom>
        </p:spPr>
        <p:txBody>
          <a:bodyPr vert="horz" lIns="90763" tIns="45382" rIns="90763" bIns="4538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378"/>
            <a:ext cx="3012329" cy="462120"/>
          </a:xfrm>
          <a:prstGeom prst="rect">
            <a:avLst/>
          </a:prstGeom>
        </p:spPr>
        <p:txBody>
          <a:bodyPr vert="horz" lIns="90763" tIns="45382" rIns="90763" bIns="45382" rtlCol="0" anchor="b"/>
          <a:lstStyle>
            <a:lvl1pPr algn="l">
              <a:defRPr sz="1200"/>
            </a:lvl1pPr>
          </a:lstStyle>
          <a:p>
            <a:endParaRPr lang="en-US"/>
          </a:p>
        </p:txBody>
      </p:sp>
      <p:sp>
        <p:nvSpPr>
          <p:cNvPr id="7" name="Slide Number Placeholder 6"/>
          <p:cNvSpPr>
            <a:spLocks noGrp="1"/>
          </p:cNvSpPr>
          <p:nvPr>
            <p:ph type="sldNum" sz="quarter" idx="5"/>
          </p:nvPr>
        </p:nvSpPr>
        <p:spPr>
          <a:xfrm>
            <a:off x="3936173" y="8772378"/>
            <a:ext cx="3012329" cy="462120"/>
          </a:xfrm>
          <a:prstGeom prst="rect">
            <a:avLst/>
          </a:prstGeom>
        </p:spPr>
        <p:txBody>
          <a:bodyPr vert="horz" lIns="90763" tIns="45382" rIns="90763" bIns="45382" rtlCol="0" anchor="b"/>
          <a:lstStyle>
            <a:lvl1pPr algn="r">
              <a:defRPr sz="1200"/>
            </a:lvl1pPr>
          </a:lstStyle>
          <a:p>
            <a:fld id="{068487C9-C07B-2F4A-97EA-310E381FE642}" type="slidenum">
              <a:rPr lang="en-US" smtClean="0"/>
              <a:t>‹#›</a:t>
            </a:fld>
            <a:endParaRPr lang="en-US"/>
          </a:p>
        </p:txBody>
      </p:sp>
    </p:spTree>
    <p:extLst>
      <p:ext uri="{BB962C8B-B14F-4D97-AF65-F5344CB8AC3E}">
        <p14:creationId xmlns:p14="http://schemas.microsoft.com/office/powerpoint/2010/main" val="33463024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8487C9-C07B-2F4A-97EA-310E381FE642}" type="slidenum">
              <a:rPr lang="en-US" smtClean="0"/>
              <a:t>14</a:t>
            </a:fld>
            <a:endParaRPr lang="en-US"/>
          </a:p>
        </p:txBody>
      </p:sp>
    </p:spTree>
    <p:extLst>
      <p:ext uri="{BB962C8B-B14F-4D97-AF65-F5344CB8AC3E}">
        <p14:creationId xmlns:p14="http://schemas.microsoft.com/office/powerpoint/2010/main" val="16423223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69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There are many Protected Categories of Discrimination (Race/Ethnicity, National Origin, Color, Sex, Religion, </a:t>
            </a:r>
          </a:p>
          <a:p>
            <a:pPr eaLnBrk="1" hangingPunct="1">
              <a:spcBef>
                <a:spcPct val="0"/>
              </a:spcBef>
            </a:pPr>
            <a:r>
              <a:rPr lang="en-US" altLang="en-US"/>
              <a:t>Age, Disability, Veteran’s Status, Gender Identity/Expression, Sexual Orientation, Genetic Information).</a:t>
            </a:r>
          </a:p>
          <a:p>
            <a:pPr eaLnBrk="1" hangingPunct="1">
              <a:spcBef>
                <a:spcPct val="0"/>
              </a:spcBef>
            </a:pPr>
            <a:endParaRPr lang="en-US" altLang="en-US"/>
          </a:p>
          <a:p>
            <a:pPr eaLnBrk="1" hangingPunct="1">
              <a:spcBef>
                <a:spcPct val="0"/>
              </a:spcBef>
            </a:pPr>
            <a:endParaRPr lang="en-US" altLang="en-US"/>
          </a:p>
          <a:p>
            <a:pPr eaLnBrk="1" hangingPunct="1"/>
            <a:r>
              <a:rPr lang="en-US" altLang="en-US"/>
              <a:t>I am going to concentrate on the federal law that prohibits discrimination on the basis of gender, Title IX of the Education Amendments of 1972. </a:t>
            </a:r>
          </a:p>
          <a:p>
            <a:pPr eaLnBrk="1" hangingPunct="1"/>
            <a:r>
              <a:rPr lang="en-US" altLang="en-US"/>
              <a:t>The U takes the protections under Title IX very seriously and has coordinator assigned to address issues that come under Title IX – she will take reports of violations of Title IX by all university community members.  The contact information is also included in your undergraduate bulletin that is included in your materials with other handouts. </a:t>
            </a:r>
          </a:p>
          <a:p>
            <a:pPr eaLnBrk="1" hangingPunct="1">
              <a:spcBef>
                <a:spcPct val="0"/>
              </a:spcBef>
            </a:pPr>
            <a:endParaRPr lang="en-US" altLang="en-US"/>
          </a:p>
          <a:p>
            <a:pPr eaLnBrk="1" hangingPunct="1">
              <a:spcBef>
                <a:spcPct val="0"/>
              </a:spcBef>
            </a:pPr>
            <a:endParaRPr lang="en-US" altLang="en-US"/>
          </a:p>
        </p:txBody>
      </p:sp>
      <p:sp>
        <p:nvSpPr>
          <p:cNvPr id="1269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44327" indent="-285325">
              <a:spcBef>
                <a:spcPct val="30000"/>
              </a:spcBef>
              <a:defRPr sz="1200">
                <a:solidFill>
                  <a:schemeClr val="tx1"/>
                </a:solidFill>
                <a:latin typeface="Calibri" pitchFamily="34" charset="0"/>
              </a:defRPr>
            </a:lvl2pPr>
            <a:lvl3pPr marL="1145953" indent="-227951">
              <a:spcBef>
                <a:spcPct val="30000"/>
              </a:spcBef>
              <a:defRPr sz="1200">
                <a:solidFill>
                  <a:schemeClr val="tx1"/>
                </a:solidFill>
                <a:latin typeface="Calibri" pitchFamily="34" charset="0"/>
              </a:defRPr>
            </a:lvl3pPr>
            <a:lvl4pPr marL="1604954" indent="-227951">
              <a:spcBef>
                <a:spcPct val="30000"/>
              </a:spcBef>
              <a:defRPr sz="1200">
                <a:solidFill>
                  <a:schemeClr val="tx1"/>
                </a:solidFill>
                <a:latin typeface="Calibri" pitchFamily="34" charset="0"/>
              </a:defRPr>
            </a:lvl4pPr>
            <a:lvl5pPr marL="2063956" indent="-227951">
              <a:spcBef>
                <a:spcPct val="30000"/>
              </a:spcBef>
              <a:defRPr sz="1200">
                <a:solidFill>
                  <a:schemeClr val="tx1"/>
                </a:solidFill>
                <a:latin typeface="Calibri" pitchFamily="34" charset="0"/>
              </a:defRPr>
            </a:lvl5pPr>
            <a:lvl6pPr marL="2510551" indent="-227951" eaLnBrk="0" fontAlgn="base" hangingPunct="0">
              <a:spcBef>
                <a:spcPct val="30000"/>
              </a:spcBef>
              <a:spcAft>
                <a:spcPct val="0"/>
              </a:spcAft>
              <a:defRPr sz="1200">
                <a:solidFill>
                  <a:schemeClr val="tx1"/>
                </a:solidFill>
                <a:latin typeface="Calibri" pitchFamily="34" charset="0"/>
              </a:defRPr>
            </a:lvl6pPr>
            <a:lvl7pPr marL="2957146" indent="-227951" eaLnBrk="0" fontAlgn="base" hangingPunct="0">
              <a:spcBef>
                <a:spcPct val="30000"/>
              </a:spcBef>
              <a:spcAft>
                <a:spcPct val="0"/>
              </a:spcAft>
              <a:defRPr sz="1200">
                <a:solidFill>
                  <a:schemeClr val="tx1"/>
                </a:solidFill>
                <a:latin typeface="Calibri" pitchFamily="34" charset="0"/>
              </a:defRPr>
            </a:lvl7pPr>
            <a:lvl8pPr marL="3403743" indent="-227951" eaLnBrk="0" fontAlgn="base" hangingPunct="0">
              <a:spcBef>
                <a:spcPct val="30000"/>
              </a:spcBef>
              <a:spcAft>
                <a:spcPct val="0"/>
              </a:spcAft>
              <a:defRPr sz="1200">
                <a:solidFill>
                  <a:schemeClr val="tx1"/>
                </a:solidFill>
                <a:latin typeface="Calibri" pitchFamily="34" charset="0"/>
              </a:defRPr>
            </a:lvl8pPr>
            <a:lvl9pPr marL="3850338" indent="-227951" eaLnBrk="0" fontAlgn="base" hangingPunct="0">
              <a:spcBef>
                <a:spcPct val="30000"/>
              </a:spcBef>
              <a:spcAft>
                <a:spcPct val="0"/>
              </a:spcAft>
              <a:defRPr sz="1200">
                <a:solidFill>
                  <a:schemeClr val="tx1"/>
                </a:solidFill>
                <a:latin typeface="Calibri" pitchFamily="34" charset="0"/>
              </a:defRPr>
            </a:lvl9pPr>
          </a:lstStyle>
          <a:p>
            <a:pPr>
              <a:spcBef>
                <a:spcPct val="0"/>
              </a:spcBef>
            </a:pPr>
            <a:fld id="{180041F6-99F2-4809-9EE8-46F3A107FD7D}" type="slidenum">
              <a:rPr lang="en-US" altLang="en-US" smtClean="0">
                <a:solidFill>
                  <a:srgbClr val="000000"/>
                </a:solidFill>
              </a:rPr>
              <a:pPr>
                <a:spcBef>
                  <a:spcPct val="0"/>
                </a:spcBef>
              </a:pPr>
              <a:t>28</a:t>
            </a:fld>
            <a:endParaRPr lang="en-US" altLang="en-US">
              <a:solidFill>
                <a:srgbClr val="000000"/>
              </a:solidFill>
            </a:endParaRPr>
          </a:p>
        </p:txBody>
      </p:sp>
    </p:spTree>
    <p:extLst>
      <p:ext uri="{BB962C8B-B14F-4D97-AF65-F5344CB8AC3E}">
        <p14:creationId xmlns:p14="http://schemas.microsoft.com/office/powerpoint/2010/main" val="15539521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sp>
          <p:nvSpPr>
            <p:cNvPr id="5" name="Rectangle 3"/>
            <p:cNvSpPr>
              <a:spLocks noChangeArrowheads="1"/>
            </p:cNvSpPr>
            <p:nvPr/>
          </p:nvSpPr>
          <p:spPr bwMode="hidden">
            <a:xfrm>
              <a:off x="0" y="0"/>
              <a:ext cx="2208" cy="4320"/>
            </a:xfrm>
            <a:prstGeom prst="rect">
              <a:avLst/>
            </a:prstGeom>
            <a:gradFill rotWithShape="1">
              <a:gsLst>
                <a:gs pos="0">
                  <a:srgbClr val="969696"/>
                </a:gs>
                <a:gs pos="100000">
                  <a:schemeClr val="bg1"/>
                </a:gs>
              </a:gsLst>
              <a:lin ang="0" scaled="1"/>
            </a:gradFill>
            <a:ln w="9525">
              <a:noFill/>
              <a:miter lim="800000"/>
              <a:headEnd/>
              <a:tailEnd/>
            </a:ln>
            <a:effectLst/>
          </p:spPr>
          <p:txBody>
            <a:bodyPr wrap="none" anchor="ctr"/>
            <a:lstStyle/>
            <a:p>
              <a:pPr algn="ctr" eaLnBrk="1" hangingPunct="1">
                <a:defRPr/>
              </a:pPr>
              <a:endParaRPr lang="en-US" sz="2400" dirty="0">
                <a:latin typeface="Times New Roman" pitchFamily="18" charset="0"/>
                <a:ea typeface="+mn-ea"/>
              </a:endParaRPr>
            </a:p>
          </p:txBody>
        </p:sp>
        <p:sp>
          <p:nvSpPr>
            <p:cNvPr id="6" name="Rectangle 4"/>
            <p:cNvSpPr>
              <a:spLocks noChangeArrowheads="1"/>
            </p:cNvSpPr>
            <p:nvPr/>
          </p:nvSpPr>
          <p:spPr bwMode="hidden">
            <a:xfrm>
              <a:off x="1081" y="1065"/>
              <a:ext cx="4679" cy="1596"/>
            </a:xfrm>
            <a:prstGeom prst="rect">
              <a:avLst/>
            </a:prstGeom>
            <a:solidFill>
              <a:srgbClr val="990000"/>
            </a:solidFill>
            <a:ln w="9525">
              <a:noFill/>
              <a:miter lim="800000"/>
              <a:headEnd/>
              <a:tailEnd/>
            </a:ln>
          </p:spPr>
          <p:txBody>
            <a:bodyPr/>
            <a:lstStyle/>
            <a:p>
              <a:pPr eaLnBrk="1" hangingPunct="1">
                <a:defRPr/>
              </a:pPr>
              <a:endParaRPr lang="en-US" sz="2400" dirty="0">
                <a:latin typeface="Times New Roman" pitchFamily="18" charset="0"/>
                <a:ea typeface="+mn-ea"/>
              </a:endParaRPr>
            </a:p>
          </p:txBody>
        </p:sp>
        <p:grpSp>
          <p:nvGrpSpPr>
            <p:cNvPr id="7" name="Group 5"/>
            <p:cNvGrpSpPr>
              <a:grpSpLocks/>
            </p:cNvGrpSpPr>
            <p:nvPr/>
          </p:nvGrpSpPr>
          <p:grpSpPr bwMode="auto">
            <a:xfrm>
              <a:off x="0" y="672"/>
              <a:ext cx="1806" cy="1989"/>
              <a:chOff x="0" y="672"/>
              <a:chExt cx="1806" cy="1989"/>
            </a:xfrm>
          </p:grpSpPr>
          <p:sp>
            <p:nvSpPr>
              <p:cNvPr id="8" name="Rectangle 6"/>
              <p:cNvSpPr>
                <a:spLocks noChangeArrowheads="1"/>
              </p:cNvSpPr>
              <p:nvPr userDrawn="1"/>
            </p:nvSpPr>
            <p:spPr bwMode="auto">
              <a:xfrm>
                <a:off x="361" y="2257"/>
                <a:ext cx="363" cy="404"/>
              </a:xfrm>
              <a:prstGeom prst="rect">
                <a:avLst/>
              </a:prstGeom>
              <a:solidFill>
                <a:srgbClr val="CC3300"/>
              </a:solidFill>
              <a:ln w="9525">
                <a:noFill/>
                <a:miter lim="800000"/>
                <a:headEnd/>
                <a:tailEnd/>
              </a:ln>
            </p:spPr>
            <p:txBody>
              <a:bodyPr/>
              <a:lstStyle/>
              <a:p>
                <a:pPr eaLnBrk="1" hangingPunct="1">
                  <a:defRPr/>
                </a:pPr>
                <a:endParaRPr lang="en-US" sz="2400" dirty="0">
                  <a:latin typeface="Times New Roman" pitchFamily="18" charset="0"/>
                  <a:ea typeface="+mn-ea"/>
                </a:endParaRPr>
              </a:p>
            </p:txBody>
          </p:sp>
          <p:sp>
            <p:nvSpPr>
              <p:cNvPr id="9" name="Rectangle 7"/>
              <p:cNvSpPr>
                <a:spLocks noChangeArrowheads="1"/>
              </p:cNvSpPr>
              <p:nvPr userDrawn="1"/>
            </p:nvSpPr>
            <p:spPr bwMode="auto">
              <a:xfrm>
                <a:off x="1081" y="1065"/>
                <a:ext cx="362" cy="405"/>
              </a:xfrm>
              <a:prstGeom prst="rect">
                <a:avLst/>
              </a:prstGeom>
              <a:solidFill>
                <a:srgbClr val="C0C0C0"/>
              </a:solidFill>
              <a:ln w="9525">
                <a:noFill/>
                <a:miter lim="800000"/>
                <a:headEnd/>
                <a:tailEnd/>
              </a:ln>
            </p:spPr>
            <p:txBody>
              <a:bodyPr/>
              <a:lstStyle/>
              <a:p>
                <a:pPr eaLnBrk="1" hangingPunct="1">
                  <a:defRPr/>
                </a:pPr>
                <a:endParaRPr lang="en-US" sz="2400" dirty="0">
                  <a:latin typeface="Times New Roman" pitchFamily="18" charset="0"/>
                  <a:ea typeface="+mn-ea"/>
                </a:endParaRPr>
              </a:p>
            </p:txBody>
          </p:sp>
          <p:sp>
            <p:nvSpPr>
              <p:cNvPr id="10" name="Rectangle 8"/>
              <p:cNvSpPr>
                <a:spLocks noChangeArrowheads="1"/>
              </p:cNvSpPr>
              <p:nvPr userDrawn="1"/>
            </p:nvSpPr>
            <p:spPr bwMode="auto">
              <a:xfrm>
                <a:off x="1437" y="672"/>
                <a:ext cx="369" cy="400"/>
              </a:xfrm>
              <a:prstGeom prst="rect">
                <a:avLst/>
              </a:prstGeom>
              <a:solidFill>
                <a:srgbClr val="C0C0C0"/>
              </a:solidFill>
              <a:ln w="9525">
                <a:noFill/>
                <a:miter lim="800000"/>
                <a:headEnd/>
                <a:tailEnd/>
              </a:ln>
            </p:spPr>
            <p:txBody>
              <a:bodyPr/>
              <a:lstStyle/>
              <a:p>
                <a:pPr eaLnBrk="1" hangingPunct="1">
                  <a:defRPr/>
                </a:pPr>
                <a:endParaRPr lang="en-US" sz="2400" dirty="0">
                  <a:latin typeface="Times New Roman" pitchFamily="18" charset="0"/>
                  <a:ea typeface="+mn-ea"/>
                </a:endParaRPr>
              </a:p>
            </p:txBody>
          </p:sp>
          <p:sp>
            <p:nvSpPr>
              <p:cNvPr id="11" name="Rectangle 9"/>
              <p:cNvSpPr>
                <a:spLocks noChangeArrowheads="1"/>
              </p:cNvSpPr>
              <p:nvPr userDrawn="1"/>
            </p:nvSpPr>
            <p:spPr bwMode="auto">
              <a:xfrm>
                <a:off x="719" y="2257"/>
                <a:ext cx="368" cy="404"/>
              </a:xfrm>
              <a:prstGeom prst="rect">
                <a:avLst/>
              </a:prstGeom>
              <a:solidFill>
                <a:srgbClr val="990000"/>
              </a:solidFill>
              <a:ln w="9525">
                <a:noFill/>
                <a:miter lim="800000"/>
                <a:headEnd/>
                <a:tailEnd/>
              </a:ln>
            </p:spPr>
            <p:txBody>
              <a:bodyPr/>
              <a:lstStyle/>
              <a:p>
                <a:pPr eaLnBrk="1" hangingPunct="1">
                  <a:defRPr/>
                </a:pPr>
                <a:endParaRPr lang="en-US" sz="2400" dirty="0">
                  <a:latin typeface="Times New Roman" pitchFamily="18" charset="0"/>
                  <a:ea typeface="+mn-ea"/>
                </a:endParaRPr>
              </a:p>
            </p:txBody>
          </p:sp>
          <p:sp>
            <p:nvSpPr>
              <p:cNvPr id="12" name="Rectangle 10"/>
              <p:cNvSpPr>
                <a:spLocks noChangeArrowheads="1"/>
              </p:cNvSpPr>
              <p:nvPr userDrawn="1"/>
            </p:nvSpPr>
            <p:spPr bwMode="auto">
              <a:xfrm>
                <a:off x="1437" y="1065"/>
                <a:ext cx="369" cy="405"/>
              </a:xfrm>
              <a:prstGeom prst="rect">
                <a:avLst/>
              </a:prstGeom>
              <a:solidFill>
                <a:srgbClr val="CC3300"/>
              </a:solidFill>
              <a:ln w="9525">
                <a:noFill/>
                <a:miter lim="800000"/>
                <a:headEnd/>
                <a:tailEnd/>
              </a:ln>
            </p:spPr>
            <p:txBody>
              <a:bodyPr/>
              <a:lstStyle/>
              <a:p>
                <a:pPr eaLnBrk="1" hangingPunct="1">
                  <a:defRPr/>
                </a:pPr>
                <a:endParaRPr lang="en-US" sz="2400" dirty="0">
                  <a:latin typeface="Times New Roman" pitchFamily="18" charset="0"/>
                  <a:ea typeface="+mn-ea"/>
                </a:endParaRPr>
              </a:p>
            </p:txBody>
          </p:sp>
          <p:sp>
            <p:nvSpPr>
              <p:cNvPr id="13" name="Rectangle 11"/>
              <p:cNvSpPr>
                <a:spLocks noChangeArrowheads="1"/>
              </p:cNvSpPr>
              <p:nvPr userDrawn="1"/>
            </p:nvSpPr>
            <p:spPr bwMode="auto">
              <a:xfrm>
                <a:off x="719" y="1464"/>
                <a:ext cx="368" cy="399"/>
              </a:xfrm>
              <a:prstGeom prst="rect">
                <a:avLst/>
              </a:prstGeom>
              <a:solidFill>
                <a:srgbClr val="C0C0C0"/>
              </a:solidFill>
              <a:ln w="9525">
                <a:noFill/>
                <a:miter lim="800000"/>
                <a:headEnd/>
                <a:tailEnd/>
              </a:ln>
            </p:spPr>
            <p:txBody>
              <a:bodyPr/>
              <a:lstStyle/>
              <a:p>
                <a:pPr eaLnBrk="1" hangingPunct="1">
                  <a:defRPr/>
                </a:pPr>
                <a:endParaRPr lang="en-US" sz="2400" dirty="0">
                  <a:latin typeface="Times New Roman" pitchFamily="18" charset="0"/>
                  <a:ea typeface="+mn-ea"/>
                </a:endParaRPr>
              </a:p>
            </p:txBody>
          </p:sp>
          <p:sp>
            <p:nvSpPr>
              <p:cNvPr id="14" name="Rectangle 12"/>
              <p:cNvSpPr>
                <a:spLocks noChangeArrowheads="1"/>
              </p:cNvSpPr>
              <p:nvPr userDrawn="1"/>
            </p:nvSpPr>
            <p:spPr bwMode="auto">
              <a:xfrm>
                <a:off x="0" y="1464"/>
                <a:ext cx="367" cy="399"/>
              </a:xfrm>
              <a:prstGeom prst="rect">
                <a:avLst/>
              </a:prstGeom>
              <a:solidFill>
                <a:srgbClr val="990000"/>
              </a:solidFill>
              <a:ln w="9525">
                <a:noFill/>
                <a:miter lim="800000"/>
                <a:headEnd/>
                <a:tailEnd/>
              </a:ln>
            </p:spPr>
            <p:txBody>
              <a:bodyPr/>
              <a:lstStyle/>
              <a:p>
                <a:pPr eaLnBrk="1" hangingPunct="1">
                  <a:defRPr/>
                </a:pPr>
                <a:endParaRPr lang="en-US" sz="2400" dirty="0">
                  <a:latin typeface="Times New Roman" pitchFamily="18" charset="0"/>
                  <a:ea typeface="+mn-ea"/>
                </a:endParaRPr>
              </a:p>
            </p:txBody>
          </p:sp>
          <p:sp>
            <p:nvSpPr>
              <p:cNvPr id="15" name="Rectangle 13"/>
              <p:cNvSpPr>
                <a:spLocks noChangeArrowheads="1"/>
              </p:cNvSpPr>
              <p:nvPr userDrawn="1"/>
            </p:nvSpPr>
            <p:spPr bwMode="auto">
              <a:xfrm>
                <a:off x="1081" y="1464"/>
                <a:ext cx="362" cy="399"/>
              </a:xfrm>
              <a:prstGeom prst="rect">
                <a:avLst/>
              </a:prstGeom>
              <a:solidFill>
                <a:srgbClr val="CC3300"/>
              </a:solidFill>
              <a:ln w="9525">
                <a:noFill/>
                <a:miter lim="800000"/>
                <a:headEnd/>
                <a:tailEnd/>
              </a:ln>
            </p:spPr>
            <p:txBody>
              <a:bodyPr/>
              <a:lstStyle/>
              <a:p>
                <a:pPr eaLnBrk="1" hangingPunct="1">
                  <a:defRPr/>
                </a:pPr>
                <a:endParaRPr lang="en-US" sz="2400" dirty="0">
                  <a:latin typeface="Times New Roman" pitchFamily="18" charset="0"/>
                  <a:ea typeface="+mn-ea"/>
                </a:endParaRPr>
              </a:p>
            </p:txBody>
          </p:sp>
          <p:sp>
            <p:nvSpPr>
              <p:cNvPr id="16" name="Rectangle 14"/>
              <p:cNvSpPr>
                <a:spLocks noChangeArrowheads="1"/>
              </p:cNvSpPr>
              <p:nvPr userDrawn="1"/>
            </p:nvSpPr>
            <p:spPr bwMode="auto">
              <a:xfrm>
                <a:off x="361" y="1857"/>
                <a:ext cx="363" cy="406"/>
              </a:xfrm>
              <a:prstGeom prst="rect">
                <a:avLst/>
              </a:prstGeom>
              <a:solidFill>
                <a:srgbClr val="C0C0C0"/>
              </a:solidFill>
              <a:ln w="9525">
                <a:noFill/>
                <a:miter lim="800000"/>
                <a:headEnd/>
                <a:tailEnd/>
              </a:ln>
            </p:spPr>
            <p:txBody>
              <a:bodyPr/>
              <a:lstStyle/>
              <a:p>
                <a:pPr eaLnBrk="1" hangingPunct="1">
                  <a:defRPr/>
                </a:pPr>
                <a:endParaRPr lang="en-US" sz="2400" dirty="0">
                  <a:latin typeface="Times New Roman" pitchFamily="18" charset="0"/>
                  <a:ea typeface="+mn-ea"/>
                </a:endParaRPr>
              </a:p>
            </p:txBody>
          </p:sp>
          <p:sp>
            <p:nvSpPr>
              <p:cNvPr id="17" name="Rectangle 15"/>
              <p:cNvSpPr>
                <a:spLocks noChangeArrowheads="1"/>
              </p:cNvSpPr>
              <p:nvPr userDrawn="1"/>
            </p:nvSpPr>
            <p:spPr bwMode="auto">
              <a:xfrm>
                <a:off x="719" y="1857"/>
                <a:ext cx="368" cy="406"/>
              </a:xfrm>
              <a:prstGeom prst="rect">
                <a:avLst/>
              </a:prstGeom>
              <a:solidFill>
                <a:srgbClr val="CC3300"/>
              </a:solidFill>
              <a:ln w="9525">
                <a:noFill/>
                <a:miter lim="800000"/>
                <a:headEnd/>
                <a:tailEnd/>
              </a:ln>
            </p:spPr>
            <p:txBody>
              <a:bodyPr/>
              <a:lstStyle/>
              <a:p>
                <a:pPr eaLnBrk="1" hangingPunct="1">
                  <a:defRPr/>
                </a:pPr>
                <a:endParaRPr lang="en-US" sz="2400" dirty="0">
                  <a:latin typeface="Times New Roman" pitchFamily="18" charset="0"/>
                  <a:ea typeface="+mn-ea"/>
                </a:endParaRPr>
              </a:p>
            </p:txBody>
          </p:sp>
        </p:grpSp>
      </p:grpSp>
      <p:pic>
        <p:nvPicPr>
          <p:cNvPr id="18" name="Picture 24" descr="OGC topba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52400" y="152400"/>
            <a:ext cx="7239000" cy="6953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187" name="Rectangle 19"/>
          <p:cNvSpPr>
            <a:spLocks noGrp="1" noChangeArrowheads="1"/>
          </p:cNvSpPr>
          <p:nvPr>
            <p:ph type="ctrTitle"/>
          </p:nvPr>
        </p:nvSpPr>
        <p:spPr>
          <a:xfrm>
            <a:off x="2971800" y="1828800"/>
            <a:ext cx="6019800" cy="2209800"/>
          </a:xfrm>
        </p:spPr>
        <p:txBody>
          <a:bodyPr/>
          <a:lstStyle>
            <a:lvl1pPr>
              <a:defRPr sz="4600">
                <a:solidFill>
                  <a:srgbClr val="FFFFFF"/>
                </a:solidFill>
              </a:defRPr>
            </a:lvl1pPr>
          </a:lstStyle>
          <a:p>
            <a:r>
              <a:rPr lang="en-US"/>
              <a:t>Click to edit Master title style</a:t>
            </a:r>
          </a:p>
        </p:txBody>
      </p:sp>
      <p:sp>
        <p:nvSpPr>
          <p:cNvPr id="7188" name="Rectangle 20"/>
          <p:cNvSpPr>
            <a:spLocks noGrp="1" noChangeArrowheads="1"/>
          </p:cNvSpPr>
          <p:nvPr>
            <p:ph type="subTitle" idx="1"/>
          </p:nvPr>
        </p:nvSpPr>
        <p:spPr>
          <a:xfrm>
            <a:off x="2971800" y="4572000"/>
            <a:ext cx="6019800" cy="1600200"/>
          </a:xfrm>
        </p:spPr>
        <p:txBody>
          <a:bodyPr/>
          <a:lstStyle>
            <a:lvl1pPr marL="0" indent="0">
              <a:buFont typeface="Wingdings" pitchFamily="2" charset="2"/>
              <a:buNone/>
              <a:defRPr sz="3200"/>
            </a:lvl1pPr>
          </a:lstStyle>
          <a:p>
            <a:r>
              <a:rPr lang="en-US"/>
              <a:t>Click to edit Master subtitle style</a:t>
            </a:r>
          </a:p>
        </p:txBody>
      </p:sp>
    </p:spTree>
    <p:extLst>
      <p:ext uri="{BB962C8B-B14F-4D97-AF65-F5344CB8AC3E}">
        <p14:creationId xmlns:p14="http://schemas.microsoft.com/office/powerpoint/2010/main" val="203342457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677367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457200"/>
            <a:ext cx="601980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089652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raining III">
    <p:bg>
      <p:bgRef idx="1003">
        <a:schemeClr val="bg1"/>
      </p:bgRef>
    </p:bg>
    <p:spTree>
      <p:nvGrpSpPr>
        <p:cNvPr id="1" name=""/>
        <p:cNvGrpSpPr/>
        <p:nvPr/>
      </p:nvGrpSpPr>
      <p:grpSpPr>
        <a:xfrm>
          <a:off x="0" y="0"/>
          <a:ext cx="0" cy="0"/>
          <a:chOff x="0" y="0"/>
          <a:chExt cx="0" cy="0"/>
        </a:xfrm>
      </p:grpSpPr>
      <p:pic>
        <p:nvPicPr>
          <p:cNvPr id="4" name="Picture 19" descr="U logo.jpg"/>
          <p:cNvPicPr>
            <a:picLocks noChangeAspect="1"/>
          </p:cNvPicPr>
          <p:nvPr userDrawn="1"/>
        </p:nvPicPr>
        <p:blipFill>
          <a:blip r:embed="rId2" cstate="print"/>
          <a:srcRect/>
          <a:stretch>
            <a:fillRect/>
          </a:stretch>
        </p:blipFill>
        <p:spPr bwMode="auto">
          <a:xfrm>
            <a:off x="6629400" y="6400800"/>
            <a:ext cx="2378075" cy="304800"/>
          </a:xfrm>
          <a:prstGeom prst="rect">
            <a:avLst/>
          </a:prstGeom>
          <a:noFill/>
          <a:ln w="9525">
            <a:noFill/>
            <a:miter lim="800000"/>
            <a:headEnd/>
            <a:tailEnd/>
          </a:ln>
        </p:spPr>
      </p:pic>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0" y="1600201"/>
            <a:ext cx="8229600" cy="40386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17158221"/>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68072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906754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828800"/>
            <a:ext cx="40386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8800"/>
            <a:ext cx="40386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8767706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852257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8890091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631317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879126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3675083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14"/>
          <p:cNvSpPr>
            <a:spLocks noGrp="1" noChangeArrowheads="1"/>
          </p:cNvSpPr>
          <p:nvPr>
            <p:ph type="title"/>
          </p:nvPr>
        </p:nvSpPr>
        <p:spPr bwMode="auto">
          <a:xfrm>
            <a:off x="457200" y="457200"/>
            <a:ext cx="82296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6159" name="Rectangle 15"/>
          <p:cNvSpPr>
            <a:spLocks noGrp="1" noChangeArrowheads="1"/>
          </p:cNvSpPr>
          <p:nvPr>
            <p:ph type="body" idx="1"/>
          </p:nvPr>
        </p:nvSpPr>
        <p:spPr bwMode="auto">
          <a:xfrm>
            <a:off x="457200" y="1828800"/>
            <a:ext cx="8229600" cy="4343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levels</a:t>
            </a:r>
          </a:p>
        </p:txBody>
      </p:sp>
      <p:sp>
        <p:nvSpPr>
          <p:cNvPr id="6163" name="Text Box 19"/>
          <p:cNvSpPr txBox="1">
            <a:spLocks noChangeArrowheads="1"/>
          </p:cNvSpPr>
          <p:nvPr userDrawn="1"/>
        </p:nvSpPr>
        <p:spPr bwMode="auto">
          <a:xfrm>
            <a:off x="73025" y="6307138"/>
            <a:ext cx="3352800" cy="427037"/>
          </a:xfrm>
          <a:prstGeom prst="rect">
            <a:avLst/>
          </a:prstGeom>
          <a:noFill/>
          <a:ln w="9525">
            <a:noFill/>
            <a:miter lim="800000"/>
            <a:headEnd/>
            <a:tailEnd/>
          </a:ln>
          <a:effectLst/>
        </p:spPr>
        <p:txBody>
          <a:bodyPr>
            <a:spAutoFit/>
          </a:bodyPr>
          <a:lstStyle/>
          <a:p>
            <a:pPr>
              <a:defRPr/>
            </a:pPr>
            <a:r>
              <a:rPr lang="en-US" sz="2200" dirty="0">
                <a:solidFill>
                  <a:srgbClr val="FF7C80"/>
                </a:solidFill>
                <a:latin typeface="Verdana" pitchFamily="34" charset="0"/>
                <a:ea typeface="+mn-ea"/>
              </a:rPr>
              <a:t>The University of Utah</a:t>
            </a:r>
            <a:endParaRPr lang="en-US" dirty="0">
              <a:latin typeface="Tahoma" pitchFamily="34" charset="0"/>
              <a:ea typeface="+mn-ea"/>
            </a:endParaRPr>
          </a:p>
        </p:txBody>
      </p:sp>
      <p:grpSp>
        <p:nvGrpSpPr>
          <p:cNvPr id="1029" name="Group 22"/>
          <p:cNvGrpSpPr>
            <a:grpSpLocks/>
          </p:cNvGrpSpPr>
          <p:nvPr userDrawn="1"/>
        </p:nvGrpSpPr>
        <p:grpSpPr bwMode="auto">
          <a:xfrm>
            <a:off x="0" y="0"/>
            <a:ext cx="9144000" cy="546100"/>
            <a:chOff x="0" y="0"/>
            <a:chExt cx="5760" cy="344"/>
          </a:xfrm>
        </p:grpSpPr>
        <p:grpSp>
          <p:nvGrpSpPr>
            <p:cNvPr id="1030" name="Group 4"/>
            <p:cNvGrpSpPr>
              <a:grpSpLocks/>
            </p:cNvGrpSpPr>
            <p:nvPr/>
          </p:nvGrpSpPr>
          <p:grpSpPr bwMode="auto">
            <a:xfrm>
              <a:off x="0" y="0"/>
              <a:ext cx="5760" cy="344"/>
              <a:chOff x="0" y="0"/>
              <a:chExt cx="5760" cy="344"/>
            </a:xfrm>
          </p:grpSpPr>
          <p:sp>
            <p:nvSpPr>
              <p:cNvPr id="6149" name="Rectangle 5"/>
              <p:cNvSpPr>
                <a:spLocks noChangeArrowheads="1"/>
              </p:cNvSpPr>
              <p:nvPr/>
            </p:nvSpPr>
            <p:spPr bwMode="auto">
              <a:xfrm>
                <a:off x="0" y="0"/>
                <a:ext cx="180" cy="336"/>
              </a:xfrm>
              <a:prstGeom prst="rect">
                <a:avLst/>
              </a:prstGeom>
              <a:gradFill rotWithShape="0">
                <a:gsLst>
                  <a:gs pos="0">
                    <a:srgbClr val="C0C0C0"/>
                  </a:gs>
                  <a:gs pos="100000">
                    <a:schemeClr val="bg1"/>
                  </a:gs>
                </a:gsLst>
                <a:lin ang="0" scaled="1"/>
              </a:gradFill>
              <a:ln w="9525">
                <a:noFill/>
                <a:miter lim="800000"/>
                <a:headEnd/>
                <a:tailEnd/>
              </a:ln>
              <a:effectLst/>
            </p:spPr>
            <p:txBody>
              <a:bodyPr wrap="none" anchor="ctr"/>
              <a:lstStyle/>
              <a:p>
                <a:pPr algn="ctr" eaLnBrk="1" hangingPunct="1">
                  <a:defRPr/>
                </a:pPr>
                <a:endParaRPr lang="en-US" sz="2400" dirty="0">
                  <a:latin typeface="Times New Roman" pitchFamily="18" charset="0"/>
                  <a:ea typeface="+mn-ea"/>
                </a:endParaRPr>
              </a:p>
            </p:txBody>
          </p:sp>
          <p:sp>
            <p:nvSpPr>
              <p:cNvPr id="6150" name="Rectangle 6"/>
              <p:cNvSpPr>
                <a:spLocks noChangeArrowheads="1"/>
              </p:cNvSpPr>
              <p:nvPr/>
            </p:nvSpPr>
            <p:spPr bwMode="auto">
              <a:xfrm>
                <a:off x="260" y="85"/>
                <a:ext cx="5500" cy="173"/>
              </a:xfrm>
              <a:prstGeom prst="rect">
                <a:avLst/>
              </a:prstGeom>
              <a:gradFill rotWithShape="1">
                <a:gsLst>
                  <a:gs pos="0">
                    <a:srgbClr val="CC3300"/>
                  </a:gs>
                  <a:gs pos="100000">
                    <a:schemeClr val="bg1"/>
                  </a:gs>
                </a:gsLst>
                <a:lin ang="0" scaled="1"/>
              </a:gradFill>
              <a:ln w="9525">
                <a:noFill/>
                <a:miter lim="800000"/>
                <a:headEnd/>
                <a:tailEnd/>
              </a:ln>
            </p:spPr>
            <p:txBody>
              <a:bodyPr/>
              <a:lstStyle/>
              <a:p>
                <a:pPr eaLnBrk="1" hangingPunct="1">
                  <a:defRPr/>
                </a:pPr>
                <a:endParaRPr lang="en-US" sz="2400" dirty="0">
                  <a:latin typeface="Times New Roman" pitchFamily="18" charset="0"/>
                  <a:ea typeface="+mn-ea"/>
                </a:endParaRPr>
              </a:p>
            </p:txBody>
          </p:sp>
          <p:sp>
            <p:nvSpPr>
              <p:cNvPr id="6151" name="Rectangle 7"/>
              <p:cNvSpPr>
                <a:spLocks noChangeArrowheads="1"/>
              </p:cNvSpPr>
              <p:nvPr/>
            </p:nvSpPr>
            <p:spPr bwMode="auto">
              <a:xfrm>
                <a:off x="258" y="85"/>
                <a:ext cx="87" cy="89"/>
              </a:xfrm>
              <a:prstGeom prst="rect">
                <a:avLst/>
              </a:prstGeom>
              <a:solidFill>
                <a:srgbClr val="C0C0C0"/>
              </a:solidFill>
              <a:ln w="9525">
                <a:noFill/>
                <a:miter lim="800000"/>
                <a:headEnd/>
                <a:tailEnd/>
              </a:ln>
            </p:spPr>
            <p:txBody>
              <a:bodyPr/>
              <a:lstStyle/>
              <a:p>
                <a:pPr eaLnBrk="1" hangingPunct="1">
                  <a:defRPr/>
                </a:pPr>
                <a:endParaRPr lang="en-US" dirty="0">
                  <a:solidFill>
                    <a:schemeClr val="hlink"/>
                  </a:solidFill>
                  <a:latin typeface="Arial" charset="0"/>
                  <a:ea typeface="+mn-ea"/>
                </a:endParaRPr>
              </a:p>
            </p:txBody>
          </p:sp>
          <p:sp>
            <p:nvSpPr>
              <p:cNvPr id="6152" name="Rectangle 8"/>
              <p:cNvSpPr>
                <a:spLocks noChangeArrowheads="1"/>
              </p:cNvSpPr>
              <p:nvPr/>
            </p:nvSpPr>
            <p:spPr bwMode="auto">
              <a:xfrm>
                <a:off x="345" y="0"/>
                <a:ext cx="88" cy="87"/>
              </a:xfrm>
              <a:prstGeom prst="rect">
                <a:avLst/>
              </a:prstGeom>
              <a:solidFill>
                <a:srgbClr val="C0C0C0"/>
              </a:solidFill>
              <a:ln w="9525">
                <a:noFill/>
                <a:miter lim="800000"/>
                <a:headEnd/>
                <a:tailEnd/>
              </a:ln>
            </p:spPr>
            <p:txBody>
              <a:bodyPr/>
              <a:lstStyle/>
              <a:p>
                <a:pPr eaLnBrk="1" hangingPunct="1">
                  <a:defRPr/>
                </a:pPr>
                <a:endParaRPr lang="en-US" dirty="0">
                  <a:solidFill>
                    <a:schemeClr val="hlink"/>
                  </a:solidFill>
                  <a:latin typeface="Arial" charset="0"/>
                  <a:ea typeface="+mn-ea"/>
                </a:endParaRPr>
              </a:p>
            </p:txBody>
          </p:sp>
          <p:sp>
            <p:nvSpPr>
              <p:cNvPr id="6153" name="Rectangle 9"/>
              <p:cNvSpPr>
                <a:spLocks noChangeArrowheads="1"/>
              </p:cNvSpPr>
              <p:nvPr/>
            </p:nvSpPr>
            <p:spPr bwMode="auto">
              <a:xfrm>
                <a:off x="345" y="85"/>
                <a:ext cx="88" cy="89"/>
              </a:xfrm>
              <a:prstGeom prst="rect">
                <a:avLst/>
              </a:prstGeom>
              <a:solidFill>
                <a:srgbClr val="990000"/>
              </a:solidFill>
              <a:ln w="9525">
                <a:noFill/>
                <a:miter lim="800000"/>
                <a:headEnd/>
                <a:tailEnd/>
              </a:ln>
            </p:spPr>
            <p:txBody>
              <a:bodyPr/>
              <a:lstStyle/>
              <a:p>
                <a:pPr eaLnBrk="1" hangingPunct="1">
                  <a:defRPr/>
                </a:pPr>
                <a:endParaRPr lang="en-US" dirty="0">
                  <a:solidFill>
                    <a:schemeClr val="accent2"/>
                  </a:solidFill>
                  <a:latin typeface="Arial" charset="0"/>
                  <a:ea typeface="+mn-ea"/>
                </a:endParaRPr>
              </a:p>
            </p:txBody>
          </p:sp>
          <p:sp>
            <p:nvSpPr>
              <p:cNvPr id="6154" name="Rectangle 10"/>
              <p:cNvSpPr>
                <a:spLocks noChangeArrowheads="1"/>
              </p:cNvSpPr>
              <p:nvPr/>
            </p:nvSpPr>
            <p:spPr bwMode="auto">
              <a:xfrm>
                <a:off x="173" y="173"/>
                <a:ext cx="86" cy="87"/>
              </a:xfrm>
              <a:prstGeom prst="rect">
                <a:avLst/>
              </a:prstGeom>
              <a:solidFill>
                <a:srgbClr val="C0C0C0"/>
              </a:solidFill>
              <a:ln w="9525">
                <a:noFill/>
                <a:miter lim="800000"/>
                <a:headEnd/>
                <a:tailEnd/>
              </a:ln>
            </p:spPr>
            <p:txBody>
              <a:bodyPr/>
              <a:lstStyle/>
              <a:p>
                <a:pPr eaLnBrk="1" hangingPunct="1">
                  <a:defRPr/>
                </a:pPr>
                <a:endParaRPr lang="en-US" dirty="0">
                  <a:solidFill>
                    <a:schemeClr val="hlink"/>
                  </a:solidFill>
                  <a:latin typeface="Arial" charset="0"/>
                  <a:ea typeface="+mn-ea"/>
                </a:endParaRPr>
              </a:p>
            </p:txBody>
          </p:sp>
          <p:sp>
            <p:nvSpPr>
              <p:cNvPr id="6155" name="Rectangle 11"/>
              <p:cNvSpPr>
                <a:spLocks noChangeArrowheads="1"/>
              </p:cNvSpPr>
              <p:nvPr/>
            </p:nvSpPr>
            <p:spPr bwMode="auto">
              <a:xfrm>
                <a:off x="83" y="86"/>
                <a:ext cx="89" cy="87"/>
              </a:xfrm>
              <a:prstGeom prst="rect">
                <a:avLst/>
              </a:prstGeom>
              <a:solidFill>
                <a:srgbClr val="990000"/>
              </a:solidFill>
              <a:ln w="9525">
                <a:noFill/>
                <a:miter lim="800000"/>
                <a:headEnd/>
                <a:tailEnd/>
              </a:ln>
            </p:spPr>
            <p:txBody>
              <a:bodyPr/>
              <a:lstStyle/>
              <a:p>
                <a:pPr eaLnBrk="1" hangingPunct="1">
                  <a:defRPr/>
                </a:pPr>
                <a:endParaRPr lang="en-US" sz="2400" dirty="0">
                  <a:latin typeface="Times New Roman" pitchFamily="18" charset="0"/>
                  <a:ea typeface="+mn-ea"/>
                </a:endParaRPr>
              </a:p>
            </p:txBody>
          </p:sp>
          <p:sp>
            <p:nvSpPr>
              <p:cNvPr id="6156" name="Rectangle 12"/>
              <p:cNvSpPr>
                <a:spLocks noChangeArrowheads="1"/>
              </p:cNvSpPr>
              <p:nvPr/>
            </p:nvSpPr>
            <p:spPr bwMode="auto">
              <a:xfrm>
                <a:off x="258" y="171"/>
                <a:ext cx="87" cy="87"/>
              </a:xfrm>
              <a:prstGeom prst="rect">
                <a:avLst/>
              </a:prstGeom>
              <a:solidFill>
                <a:srgbClr val="990000"/>
              </a:solidFill>
              <a:ln w="9525">
                <a:noFill/>
                <a:miter lim="800000"/>
                <a:headEnd/>
                <a:tailEnd/>
              </a:ln>
            </p:spPr>
            <p:txBody>
              <a:bodyPr/>
              <a:lstStyle/>
              <a:p>
                <a:pPr eaLnBrk="1" hangingPunct="1">
                  <a:defRPr/>
                </a:pPr>
                <a:endParaRPr lang="en-US" dirty="0">
                  <a:solidFill>
                    <a:schemeClr val="accent2"/>
                  </a:solidFill>
                  <a:latin typeface="Arial" charset="0"/>
                  <a:ea typeface="+mn-ea"/>
                </a:endParaRPr>
              </a:p>
            </p:txBody>
          </p:sp>
          <p:sp>
            <p:nvSpPr>
              <p:cNvPr id="6157" name="Rectangle 13"/>
              <p:cNvSpPr>
                <a:spLocks noChangeArrowheads="1"/>
              </p:cNvSpPr>
              <p:nvPr/>
            </p:nvSpPr>
            <p:spPr bwMode="auto">
              <a:xfrm>
                <a:off x="173" y="258"/>
                <a:ext cx="86" cy="86"/>
              </a:xfrm>
              <a:prstGeom prst="rect">
                <a:avLst/>
              </a:prstGeom>
              <a:solidFill>
                <a:srgbClr val="990000"/>
              </a:solidFill>
              <a:ln w="9525">
                <a:noFill/>
                <a:miter lim="800000"/>
                <a:headEnd/>
                <a:tailEnd/>
              </a:ln>
            </p:spPr>
            <p:txBody>
              <a:bodyPr/>
              <a:lstStyle/>
              <a:p>
                <a:pPr eaLnBrk="1" hangingPunct="1">
                  <a:defRPr/>
                </a:pPr>
                <a:endParaRPr lang="en-US" dirty="0">
                  <a:solidFill>
                    <a:schemeClr val="accent2"/>
                  </a:solidFill>
                  <a:latin typeface="Arial" charset="0"/>
                  <a:ea typeface="+mn-ea"/>
                </a:endParaRPr>
              </a:p>
            </p:txBody>
          </p:sp>
        </p:grpSp>
        <p:pic>
          <p:nvPicPr>
            <p:cNvPr id="1031" name="Picture 17" descr="Ulogo_block"/>
            <p:cNvPicPr>
              <a:picLocks noChangeAspect="1" noChangeArrowheads="1"/>
            </p:cNvPicPr>
            <p:nvPr userDrawn="1"/>
          </p:nvPicPr>
          <p:blipFill>
            <a:blip r:embed="rId14" cstate="email">
              <a:lum bright="-20000"/>
              <a:extLst>
                <a:ext uri="{28A0092B-C50C-407E-A947-70E740481C1C}">
                  <a14:useLocalDpi xmlns:a14="http://schemas.microsoft.com/office/drawing/2010/main" val="0"/>
                </a:ext>
              </a:extLst>
            </a:blip>
            <a:srcRect/>
            <a:stretch>
              <a:fillRect/>
            </a:stretch>
          </p:blipFill>
          <p:spPr bwMode="auto">
            <a:xfrm>
              <a:off x="5376" y="42"/>
              <a:ext cx="305" cy="27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032" name="Picture 20" descr="OGC topbar"/>
            <p:cNvPicPr>
              <a:picLocks noChangeAspect="1" noChangeArrowheads="1"/>
            </p:cNvPicPr>
            <p:nvPr userDrawn="1"/>
          </p:nvPicPr>
          <p:blipFill>
            <a:blip r:embed="rId15" cstate="email">
              <a:extLst>
                <a:ext uri="{28A0092B-C50C-407E-A947-70E740481C1C}">
                  <a14:useLocalDpi xmlns:a14="http://schemas.microsoft.com/office/drawing/2010/main" val="0"/>
                </a:ext>
              </a:extLst>
            </a:blip>
            <a:srcRect t="32877" r="40042" b="1315"/>
            <a:stretch>
              <a:fillRect/>
            </a:stretch>
          </p:blipFill>
          <p:spPr bwMode="auto">
            <a:xfrm>
              <a:off x="432" y="0"/>
              <a:ext cx="2446" cy="192"/>
            </a:xfrm>
            <a:prstGeom prst="rect">
              <a:avLst/>
            </a:prstGeom>
            <a:gradFill rotWithShape="1">
              <a:gsLst>
                <a:gs pos="0">
                  <a:srgbClr val="373737"/>
                </a:gs>
                <a:gs pos="100000">
                  <a:srgbClr val="777777"/>
                </a:gs>
              </a:gsLst>
              <a:path path="shape">
                <a:fillToRect l="50000" t="50000" r="50000" b="50000"/>
              </a:path>
            </a:gradFill>
            <a:ln>
              <a:noFill/>
            </a:ln>
            <a:extLst>
              <a:ext uri="{91240B29-F687-4f45-9708-019B960494DF}">
                <a14:hiddenLine xmlns:a14="http://schemas.microsoft.com/office/drawing/2010/main" xmlns="" w="9525">
                  <a:solidFill>
                    <a:srgbClr val="000000"/>
                  </a:solidFill>
                  <a:miter lim="800000"/>
                  <a:headEnd/>
                  <a:tailEnd/>
                </a14:hiddenLine>
              </a:ext>
            </a:extLst>
          </p:spPr>
        </p:pic>
      </p:grpSp>
    </p:spTree>
  </p:cSld>
  <p:clrMap bg1="lt1" tx1="dk1" bg2="lt2" tx2="dk2" accent1="accent1" accent2="accent2" accent3="accent3" accent4="accent4" accent5="accent5" accent6="accent6" hlink="hlink" folHlink="folHlink"/>
  <p:sldLayoutIdLst>
    <p:sldLayoutId id="2147483758" r:id="rId1"/>
    <p:sldLayoutId id="2147483748" r:id="rId2"/>
    <p:sldLayoutId id="2147483749" r:id="rId3"/>
    <p:sldLayoutId id="2147483750" r:id="rId4"/>
    <p:sldLayoutId id="2147483751" r:id="rId5"/>
    <p:sldLayoutId id="2147483752" r:id="rId6"/>
    <p:sldLayoutId id="2147483753" r:id="rId7"/>
    <p:sldLayoutId id="2147483754" r:id="rId8"/>
    <p:sldLayoutId id="2147483755" r:id="rId9"/>
    <p:sldLayoutId id="2147483756" r:id="rId10"/>
    <p:sldLayoutId id="2147483757" r:id="rId11"/>
    <p:sldLayoutId id="2147483759" r:id="rId12"/>
  </p:sldLayoutIdLst>
  <p:timing>
    <p:tnLst>
      <p:par>
        <p:cTn id="1" dur="indefinite" restart="never" nodeType="tmRoot"/>
      </p:par>
    </p:tnLst>
  </p:timing>
  <p:txStyles>
    <p:titleStyle>
      <a:lvl1pPr algn="l" rtl="0" eaLnBrk="0" fontAlgn="base" hangingPunct="0">
        <a:spcBef>
          <a:spcPct val="0"/>
        </a:spcBef>
        <a:spcAft>
          <a:spcPct val="0"/>
        </a:spcAft>
        <a:defRPr sz="4000">
          <a:solidFill>
            <a:srgbClr val="CC3300"/>
          </a:solidFill>
          <a:latin typeface="+mj-lt"/>
          <a:ea typeface="ＭＳ Ｐゴシック" charset="0"/>
          <a:cs typeface="+mj-cs"/>
        </a:defRPr>
      </a:lvl1pPr>
      <a:lvl2pPr algn="l" rtl="0" eaLnBrk="0" fontAlgn="base" hangingPunct="0">
        <a:spcBef>
          <a:spcPct val="0"/>
        </a:spcBef>
        <a:spcAft>
          <a:spcPct val="0"/>
        </a:spcAft>
        <a:defRPr sz="4000">
          <a:solidFill>
            <a:srgbClr val="CC3300"/>
          </a:solidFill>
          <a:latin typeface="Times" pitchFamily="18" charset="0"/>
          <a:ea typeface="ＭＳ Ｐゴシック" charset="0"/>
        </a:defRPr>
      </a:lvl2pPr>
      <a:lvl3pPr algn="l" rtl="0" eaLnBrk="0" fontAlgn="base" hangingPunct="0">
        <a:spcBef>
          <a:spcPct val="0"/>
        </a:spcBef>
        <a:spcAft>
          <a:spcPct val="0"/>
        </a:spcAft>
        <a:defRPr sz="4000">
          <a:solidFill>
            <a:srgbClr val="CC3300"/>
          </a:solidFill>
          <a:latin typeface="Times" pitchFamily="18" charset="0"/>
          <a:ea typeface="ＭＳ Ｐゴシック" charset="0"/>
        </a:defRPr>
      </a:lvl3pPr>
      <a:lvl4pPr algn="l" rtl="0" eaLnBrk="0" fontAlgn="base" hangingPunct="0">
        <a:spcBef>
          <a:spcPct val="0"/>
        </a:spcBef>
        <a:spcAft>
          <a:spcPct val="0"/>
        </a:spcAft>
        <a:defRPr sz="4000">
          <a:solidFill>
            <a:srgbClr val="CC3300"/>
          </a:solidFill>
          <a:latin typeface="Times" pitchFamily="18" charset="0"/>
          <a:ea typeface="ＭＳ Ｐゴシック" charset="0"/>
        </a:defRPr>
      </a:lvl4pPr>
      <a:lvl5pPr algn="l" rtl="0" eaLnBrk="0" fontAlgn="base" hangingPunct="0">
        <a:spcBef>
          <a:spcPct val="0"/>
        </a:spcBef>
        <a:spcAft>
          <a:spcPct val="0"/>
        </a:spcAft>
        <a:defRPr sz="4000">
          <a:solidFill>
            <a:srgbClr val="CC3300"/>
          </a:solidFill>
          <a:latin typeface="Times" pitchFamily="18" charset="0"/>
          <a:ea typeface="ＭＳ Ｐゴシック" charset="0"/>
        </a:defRPr>
      </a:lvl5pPr>
      <a:lvl6pPr marL="457200" algn="l" rtl="0" fontAlgn="base">
        <a:spcBef>
          <a:spcPct val="0"/>
        </a:spcBef>
        <a:spcAft>
          <a:spcPct val="0"/>
        </a:spcAft>
        <a:defRPr sz="4000">
          <a:solidFill>
            <a:srgbClr val="CC3300"/>
          </a:solidFill>
          <a:latin typeface="Times" pitchFamily="18" charset="0"/>
        </a:defRPr>
      </a:lvl6pPr>
      <a:lvl7pPr marL="914400" algn="l" rtl="0" fontAlgn="base">
        <a:spcBef>
          <a:spcPct val="0"/>
        </a:spcBef>
        <a:spcAft>
          <a:spcPct val="0"/>
        </a:spcAft>
        <a:defRPr sz="4000">
          <a:solidFill>
            <a:srgbClr val="CC3300"/>
          </a:solidFill>
          <a:latin typeface="Times" pitchFamily="18" charset="0"/>
        </a:defRPr>
      </a:lvl7pPr>
      <a:lvl8pPr marL="1371600" algn="l" rtl="0" fontAlgn="base">
        <a:spcBef>
          <a:spcPct val="0"/>
        </a:spcBef>
        <a:spcAft>
          <a:spcPct val="0"/>
        </a:spcAft>
        <a:defRPr sz="4000">
          <a:solidFill>
            <a:srgbClr val="CC3300"/>
          </a:solidFill>
          <a:latin typeface="Times" pitchFamily="18" charset="0"/>
        </a:defRPr>
      </a:lvl8pPr>
      <a:lvl9pPr marL="1828800" algn="l" rtl="0" fontAlgn="base">
        <a:spcBef>
          <a:spcPct val="0"/>
        </a:spcBef>
        <a:spcAft>
          <a:spcPct val="0"/>
        </a:spcAft>
        <a:defRPr sz="4000">
          <a:solidFill>
            <a:srgbClr val="CC3300"/>
          </a:solidFill>
          <a:latin typeface="Times" pitchFamily="18" charset="0"/>
        </a:defRPr>
      </a:lvl9pPr>
    </p:titleStyle>
    <p:bodyStyle>
      <a:lvl1pPr marL="342900" indent="-342900" algn="l" rtl="0" eaLnBrk="0" fontAlgn="base" hangingPunct="0">
        <a:spcBef>
          <a:spcPct val="20000"/>
        </a:spcBef>
        <a:spcAft>
          <a:spcPct val="0"/>
        </a:spcAft>
        <a:buClr>
          <a:srgbClr val="CC3300"/>
        </a:buClr>
        <a:buSzPct val="75000"/>
        <a:buFont typeface="Wingdings" charset="0"/>
        <a:buChar char="n"/>
        <a:defRPr sz="30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lr>
          <a:srgbClr val="CC3300"/>
        </a:buClr>
        <a:buSzPct val="80000"/>
        <a:buFont typeface="Wingdings" charset="0"/>
        <a:buChar char="¨"/>
        <a:defRPr sz="2600">
          <a:solidFill>
            <a:srgbClr val="333333"/>
          </a:solidFill>
          <a:latin typeface="+mn-lt"/>
          <a:ea typeface="ＭＳ Ｐゴシック" charset="0"/>
        </a:defRPr>
      </a:lvl2pPr>
      <a:lvl3pPr marL="1143000" indent="-228600" algn="l" rtl="0" eaLnBrk="0" fontAlgn="base" hangingPunct="0">
        <a:spcBef>
          <a:spcPct val="20000"/>
        </a:spcBef>
        <a:spcAft>
          <a:spcPct val="0"/>
        </a:spcAft>
        <a:buClr>
          <a:srgbClr val="CC3300"/>
        </a:buClr>
        <a:buSzPct val="65000"/>
        <a:buFont typeface="Wingdings" charset="0"/>
        <a:buChar char="n"/>
        <a:defRPr sz="2400">
          <a:solidFill>
            <a:srgbClr val="5F5F5F"/>
          </a:solidFill>
          <a:latin typeface="+mn-lt"/>
          <a:ea typeface="ＭＳ Ｐゴシック" charset="0"/>
        </a:defRPr>
      </a:lvl3pPr>
      <a:lvl4pPr marL="1600200" indent="-228600" algn="l" rtl="0" eaLnBrk="0" fontAlgn="base" hangingPunct="0">
        <a:spcBef>
          <a:spcPct val="20000"/>
        </a:spcBef>
        <a:spcAft>
          <a:spcPct val="0"/>
        </a:spcAft>
        <a:buClr>
          <a:srgbClr val="CC3300"/>
        </a:buClr>
        <a:buSzPct val="70000"/>
        <a:buFont typeface="Wingdings" charset="0"/>
        <a:buChar char="¨"/>
        <a:defRPr sz="2200">
          <a:solidFill>
            <a:srgbClr val="808080"/>
          </a:solidFill>
          <a:latin typeface="+mn-lt"/>
          <a:ea typeface="ＭＳ Ｐゴシック" charset="0"/>
        </a:defRPr>
      </a:lvl4pPr>
      <a:lvl5pPr marL="2057400" indent="-228600" algn="l" rtl="0" eaLnBrk="0" fontAlgn="base" hangingPunct="0">
        <a:spcBef>
          <a:spcPct val="20000"/>
        </a:spcBef>
        <a:spcAft>
          <a:spcPct val="0"/>
        </a:spcAft>
        <a:buClr>
          <a:srgbClr val="CC3300"/>
        </a:buClr>
        <a:buFont typeface="Wingdings" charset="0"/>
        <a:buChar char="§"/>
        <a:defRPr sz="2000">
          <a:solidFill>
            <a:schemeClr val="tx1"/>
          </a:solidFill>
          <a:latin typeface="+mn-lt"/>
          <a:ea typeface="ＭＳ Ｐゴシック" charset="0"/>
        </a:defRPr>
      </a:lvl5pPr>
      <a:lvl6pPr marL="2514600" indent="-228600" algn="l" rtl="0" fontAlgn="base">
        <a:spcBef>
          <a:spcPct val="20000"/>
        </a:spcBef>
        <a:spcAft>
          <a:spcPct val="0"/>
        </a:spcAft>
        <a:buClr>
          <a:srgbClr val="CC3300"/>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rgbClr val="CC3300"/>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rgbClr val="CC3300"/>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rgbClr val="CC3300"/>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3" Type="http://schemas.openxmlformats.org/officeDocument/2006/relationships/hyperlink" Target="mailto:Sherrie.Hayashi@utah.edu"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5.jpeg"/></Relationships>
</file>

<file path=ppt/slides/_rels/slide29.xml.rels><?xml version="1.0" encoding="UTF-8" standalone="yes"?>
<Relationships xmlns="http://schemas.openxmlformats.org/package/2006/relationships"><Relationship Id="rId2" Type="http://schemas.openxmlformats.org/officeDocument/2006/relationships/hyperlink" Target="https://regulations.utah.edu/general/1-020.php"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12.xml"/><Relationship Id="rId5" Type="http://schemas.openxmlformats.org/officeDocument/2006/relationships/image" Target="../media/image20.jpeg"/><Relationship Id="rId4" Type="http://schemas.openxmlformats.org/officeDocument/2006/relationships/image" Target="../media/image19.jpe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3" Type="http://schemas.openxmlformats.org/officeDocument/2006/relationships/hyperlink" Target="http://disability.utah.edu/" TargetMode="External"/><Relationship Id="rId2" Type="http://schemas.openxmlformats.org/officeDocument/2006/relationships/hyperlink" Target="http://oeo.utah.edu/wp-content/uploads/sites/9/2017/03/ADA-Accommodation-Request-Form-Final-3-21-17-revision.pdf" TargetMode="External"/><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algn="ctr" eaLnBrk="1" hangingPunct="1"/>
            <a:r>
              <a:rPr lang="en-US" dirty="0" smtClean="0">
                <a:latin typeface="Times" charset="0"/>
              </a:rPr>
              <a:t>Academic </a:t>
            </a:r>
            <a:r>
              <a:rPr lang="en-US" dirty="0" smtClean="0">
                <a:latin typeface="Times" charset="0"/>
              </a:rPr>
              <a:t>Misconduct, Academic Action, Discrimination, FERPA</a:t>
            </a:r>
            <a:endParaRPr lang="en-US" dirty="0">
              <a:latin typeface="Times" charset="0"/>
            </a:endParaRPr>
          </a:p>
        </p:txBody>
      </p:sp>
      <p:sp>
        <p:nvSpPr>
          <p:cNvPr id="3075" name="Rectangle 3"/>
          <p:cNvSpPr>
            <a:spLocks noGrp="1" noChangeArrowheads="1"/>
          </p:cNvSpPr>
          <p:nvPr>
            <p:ph type="subTitle" idx="1"/>
          </p:nvPr>
        </p:nvSpPr>
        <p:spPr/>
        <p:txBody>
          <a:bodyPr/>
          <a:lstStyle/>
          <a:p>
            <a:pPr eaLnBrk="1" hangingPunct="1">
              <a:buFont typeface="Wingdings" charset="0"/>
              <a:buNone/>
            </a:pPr>
            <a:r>
              <a:rPr lang="en-US" dirty="0" smtClean="0">
                <a:latin typeface="Arial" charset="0"/>
              </a:rPr>
              <a:t>Kelley Marsden</a:t>
            </a:r>
          </a:p>
          <a:p>
            <a:pPr eaLnBrk="1" hangingPunct="1">
              <a:buFont typeface="Wingdings" charset="0"/>
              <a:buNone/>
            </a:pPr>
            <a:r>
              <a:rPr lang="en-US" dirty="0" smtClean="0">
                <a:latin typeface="Arial" charset="0"/>
              </a:rPr>
              <a:t>Office of General Counsel</a:t>
            </a:r>
            <a:endParaRPr lang="en-US" dirty="0">
              <a:latin typeface="Arial" charset="0"/>
            </a:endParaRPr>
          </a:p>
          <a:p>
            <a:pPr eaLnBrk="1" hangingPunct="1">
              <a:buFont typeface="Wingdings" charset="0"/>
              <a:buNone/>
            </a:pPr>
            <a:r>
              <a:rPr lang="en-US" dirty="0" smtClean="0">
                <a:latin typeface="Arial" charset="0"/>
              </a:rPr>
              <a:t>August 16, 2018</a:t>
            </a:r>
            <a:endParaRPr lang="en-US" dirty="0">
              <a:latin typeface="Arial" charset="0"/>
            </a:endParaRPr>
          </a:p>
        </p:txBody>
      </p:sp>
    </p:spTree>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5362" name="Picture 2" descr="Image result for appeal"/>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6172200" y="4876800"/>
            <a:ext cx="2971800" cy="1981200"/>
          </a:xfrm>
          <a:prstGeom prst="rect">
            <a:avLst/>
          </a:prstGeom>
          <a:noFill/>
          <a:extLst>
            <a:ext uri="{909E8E84-426E-40DD-AFC4-6F175D3DCCD1}">
              <a14:hiddenFill xmlns:a14="http://schemas.microsoft.com/office/drawing/2010/main">
                <a:solidFill>
                  <a:srgbClr val="FFFFFF"/>
                </a:solidFill>
              </a14:hiddenFill>
            </a:ext>
          </a:extLst>
        </p:spPr>
      </p:pic>
      <p:sp>
        <p:nvSpPr>
          <p:cNvPr id="4098" name="Rectangle 2"/>
          <p:cNvSpPr>
            <a:spLocks noGrp="1" noChangeArrowheads="1"/>
          </p:cNvSpPr>
          <p:nvPr>
            <p:ph type="title"/>
          </p:nvPr>
        </p:nvSpPr>
        <p:spPr/>
        <p:txBody>
          <a:bodyPr/>
          <a:lstStyle/>
          <a:p>
            <a:pPr eaLnBrk="1" hangingPunct="1"/>
            <a:r>
              <a:rPr lang="en-US" dirty="0" smtClean="0">
                <a:latin typeface="Times" charset="0"/>
              </a:rPr>
              <a:t>Policy and Process </a:t>
            </a:r>
            <a:r>
              <a:rPr lang="en-US" sz="2800" dirty="0" smtClean="0">
                <a:latin typeface="Times" charset="0"/>
              </a:rPr>
              <a:t>(dean’s decision/appeals)</a:t>
            </a:r>
            <a:endParaRPr lang="en-US" sz="2800" dirty="0">
              <a:latin typeface="Times" charset="0"/>
            </a:endParaRPr>
          </a:p>
        </p:txBody>
      </p:sp>
      <p:sp>
        <p:nvSpPr>
          <p:cNvPr id="4099" name="Rectangle 3"/>
          <p:cNvSpPr>
            <a:spLocks noGrp="1" noChangeArrowheads="1"/>
          </p:cNvSpPr>
          <p:nvPr>
            <p:ph type="body" idx="1"/>
          </p:nvPr>
        </p:nvSpPr>
        <p:spPr>
          <a:xfrm>
            <a:off x="457200" y="1295400"/>
            <a:ext cx="8229600" cy="4876800"/>
          </a:xfrm>
          <a:noFill/>
        </p:spPr>
        <p:txBody>
          <a:bodyPr/>
          <a:lstStyle/>
          <a:p>
            <a:pPr eaLnBrk="1" hangingPunct="1"/>
            <a:r>
              <a:rPr lang="en-US" dirty="0" smtClean="0">
                <a:latin typeface="Arial" charset="0"/>
              </a:rPr>
              <a:t>The Dean’s Decision</a:t>
            </a:r>
          </a:p>
          <a:p>
            <a:pPr lvl="1" eaLnBrk="1" hangingPunct="1"/>
            <a:r>
              <a:rPr lang="en-US" dirty="0" smtClean="0">
                <a:latin typeface="Arial" charset="0"/>
              </a:rPr>
              <a:t>Any sanction short of suspension</a:t>
            </a:r>
          </a:p>
          <a:p>
            <a:pPr lvl="1" eaLnBrk="1" hangingPunct="1"/>
            <a:r>
              <a:rPr lang="en-US" dirty="0" smtClean="0">
                <a:latin typeface="Arial" charset="0"/>
              </a:rPr>
              <a:t>For suspension/dismissal, recommendation to Senior VP</a:t>
            </a:r>
          </a:p>
          <a:p>
            <a:pPr eaLnBrk="1" hangingPunct="1"/>
            <a:r>
              <a:rPr lang="en-US" dirty="0" smtClean="0">
                <a:latin typeface="Arial" charset="0"/>
              </a:rPr>
              <a:t>Appeals</a:t>
            </a:r>
          </a:p>
          <a:p>
            <a:pPr lvl="1" eaLnBrk="1" hangingPunct="1"/>
            <a:r>
              <a:rPr lang="en-US" dirty="0" smtClean="0">
                <a:latin typeface="Arial" charset="0"/>
              </a:rPr>
              <a:t>To Senior VP (either party)</a:t>
            </a:r>
          </a:p>
          <a:p>
            <a:pPr lvl="2" eaLnBrk="1" hangingPunct="1"/>
            <a:r>
              <a:rPr lang="en-US" dirty="0" smtClean="0">
                <a:latin typeface="Arial" charset="0"/>
              </a:rPr>
              <a:t>If VP decision to suspend/dismiss-to President</a:t>
            </a:r>
          </a:p>
          <a:p>
            <a:pPr lvl="2" eaLnBrk="1" hangingPunct="1"/>
            <a:r>
              <a:rPr lang="en-US" dirty="0" smtClean="0">
                <a:latin typeface="Arial" charset="0"/>
              </a:rPr>
              <a:t>VP’s decision (or President’s) final</a:t>
            </a:r>
          </a:p>
          <a:p>
            <a:pPr eaLnBrk="1" hangingPunct="1"/>
            <a:endParaRPr lang="en-US" dirty="0" smtClean="0">
              <a:latin typeface="Arial" charset="0"/>
            </a:endParaRPr>
          </a:p>
          <a:p>
            <a:pPr lvl="1" eaLnBrk="1" hangingPunct="1"/>
            <a:endParaRPr lang="en-US" dirty="0" smtClean="0">
              <a:latin typeface="Arial" charset="0"/>
            </a:endParaRPr>
          </a:p>
          <a:p>
            <a:pPr lvl="1" eaLnBrk="1" hangingPunct="1"/>
            <a:endParaRPr lang="en-US" dirty="0" smtClean="0">
              <a:latin typeface="Arial" charset="0"/>
            </a:endParaRPr>
          </a:p>
          <a:p>
            <a:pPr marL="457200" lvl="1" indent="0" eaLnBrk="1" hangingPunct="1">
              <a:buNone/>
            </a:pPr>
            <a:endParaRPr lang="en-US" dirty="0" smtClean="0">
              <a:latin typeface="Arial" charset="0"/>
            </a:endParaRPr>
          </a:p>
          <a:p>
            <a:pPr lvl="1" eaLnBrk="1" hangingPunct="1"/>
            <a:endParaRPr lang="en-US" dirty="0" smtClean="0">
              <a:latin typeface="Arial" charset="0"/>
            </a:endParaRPr>
          </a:p>
        </p:txBody>
      </p:sp>
    </p:spTree>
    <p:extLst>
      <p:ext uri="{BB962C8B-B14F-4D97-AF65-F5344CB8AC3E}">
        <p14:creationId xmlns:p14="http://schemas.microsoft.com/office/powerpoint/2010/main" val="44135031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 calcmode="lin" valueType="num">
                                      <p:cBhvr additive="base">
                                        <p:cTn id="7" dur="500" fill="hold"/>
                                        <p:tgtEl>
                                          <p:spTgt spid="40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9">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099">
                                            <p:txEl>
                                              <p:pRg st="1" end="1"/>
                                            </p:txEl>
                                          </p:spTgt>
                                        </p:tgtEl>
                                        <p:attrNameLst>
                                          <p:attrName>style.visibility</p:attrName>
                                        </p:attrNameLst>
                                      </p:cBhvr>
                                      <p:to>
                                        <p:strVal val="visible"/>
                                      </p:to>
                                    </p:set>
                                    <p:anim calcmode="lin" valueType="num">
                                      <p:cBhvr additive="base">
                                        <p:cTn id="11" dur="500" fill="hold"/>
                                        <p:tgtEl>
                                          <p:spTgt spid="4099">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099">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099">
                                            <p:txEl>
                                              <p:pRg st="2" end="2"/>
                                            </p:txEl>
                                          </p:spTgt>
                                        </p:tgtEl>
                                        <p:attrNameLst>
                                          <p:attrName>style.visibility</p:attrName>
                                        </p:attrNameLst>
                                      </p:cBhvr>
                                      <p:to>
                                        <p:strVal val="visible"/>
                                      </p:to>
                                    </p:set>
                                    <p:anim calcmode="lin" valueType="num">
                                      <p:cBhvr additive="base">
                                        <p:cTn id="15" dur="500" fill="hold"/>
                                        <p:tgtEl>
                                          <p:spTgt spid="4099">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099">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099">
                                            <p:txEl>
                                              <p:pRg st="3" end="3"/>
                                            </p:txEl>
                                          </p:spTgt>
                                        </p:tgtEl>
                                        <p:attrNameLst>
                                          <p:attrName>style.visibility</p:attrName>
                                        </p:attrNameLst>
                                      </p:cBhvr>
                                      <p:to>
                                        <p:strVal val="visible"/>
                                      </p:to>
                                    </p:set>
                                    <p:anim calcmode="lin" valueType="num">
                                      <p:cBhvr additive="base">
                                        <p:cTn id="19" dur="500" fill="hold"/>
                                        <p:tgtEl>
                                          <p:spTgt spid="4099">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099">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099">
                                            <p:txEl>
                                              <p:pRg st="4" end="4"/>
                                            </p:txEl>
                                          </p:spTgt>
                                        </p:tgtEl>
                                        <p:attrNameLst>
                                          <p:attrName>style.visibility</p:attrName>
                                        </p:attrNameLst>
                                      </p:cBhvr>
                                      <p:to>
                                        <p:strVal val="visible"/>
                                      </p:to>
                                    </p:set>
                                    <p:anim calcmode="lin" valueType="num">
                                      <p:cBhvr additive="base">
                                        <p:cTn id="23" dur="500" fill="hold"/>
                                        <p:tgtEl>
                                          <p:spTgt spid="4099">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099">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099">
                                            <p:txEl>
                                              <p:pRg st="5" end="5"/>
                                            </p:txEl>
                                          </p:spTgt>
                                        </p:tgtEl>
                                        <p:attrNameLst>
                                          <p:attrName>style.visibility</p:attrName>
                                        </p:attrNameLst>
                                      </p:cBhvr>
                                      <p:to>
                                        <p:strVal val="visible"/>
                                      </p:to>
                                    </p:set>
                                    <p:anim calcmode="lin" valueType="num">
                                      <p:cBhvr additive="base">
                                        <p:cTn id="27" dur="500" fill="hold"/>
                                        <p:tgtEl>
                                          <p:spTgt spid="4099">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099">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099">
                                            <p:txEl>
                                              <p:pRg st="6" end="6"/>
                                            </p:txEl>
                                          </p:spTgt>
                                        </p:tgtEl>
                                        <p:attrNameLst>
                                          <p:attrName>style.visibility</p:attrName>
                                        </p:attrNameLst>
                                      </p:cBhvr>
                                      <p:to>
                                        <p:strVal val="visible"/>
                                      </p:to>
                                    </p:set>
                                    <p:anim calcmode="lin" valueType="num">
                                      <p:cBhvr additive="base">
                                        <p:cTn id="31" dur="500" fill="hold"/>
                                        <p:tgtEl>
                                          <p:spTgt spid="4099">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099">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dirty="0" smtClean="0">
                <a:latin typeface="Times" charset="0"/>
              </a:rPr>
              <a:t>Policy and Process (reporting)</a:t>
            </a:r>
            <a:endParaRPr lang="en-US" dirty="0">
              <a:latin typeface="Times" charset="0"/>
            </a:endParaRPr>
          </a:p>
        </p:txBody>
      </p:sp>
      <p:sp>
        <p:nvSpPr>
          <p:cNvPr id="4099" name="Rectangle 3"/>
          <p:cNvSpPr>
            <a:spLocks noGrp="1" noChangeArrowheads="1"/>
          </p:cNvSpPr>
          <p:nvPr>
            <p:ph type="body" idx="1"/>
          </p:nvPr>
        </p:nvSpPr>
        <p:spPr>
          <a:xfrm>
            <a:off x="457200" y="1295400"/>
            <a:ext cx="8229600" cy="4876800"/>
          </a:xfrm>
          <a:noFill/>
        </p:spPr>
        <p:txBody>
          <a:bodyPr/>
          <a:lstStyle/>
          <a:p>
            <a:pPr eaLnBrk="1" hangingPunct="1"/>
            <a:r>
              <a:rPr lang="en-US" dirty="0" smtClean="0">
                <a:latin typeface="Arial" charset="0"/>
              </a:rPr>
              <a:t>Reporting</a:t>
            </a:r>
          </a:p>
          <a:p>
            <a:pPr lvl="1" eaLnBrk="1" hangingPunct="1"/>
            <a:r>
              <a:rPr lang="en-US" dirty="0" smtClean="0">
                <a:latin typeface="Arial" charset="0"/>
              </a:rPr>
              <a:t>To track/identify repeat offenders</a:t>
            </a:r>
          </a:p>
          <a:p>
            <a:pPr lvl="1" eaLnBrk="1" hangingPunct="1"/>
            <a:r>
              <a:rPr lang="en-US" dirty="0" smtClean="0">
                <a:latin typeface="Arial" charset="0"/>
              </a:rPr>
              <a:t>To whom</a:t>
            </a:r>
          </a:p>
          <a:p>
            <a:pPr lvl="2" eaLnBrk="1" hangingPunct="1"/>
            <a:r>
              <a:rPr lang="en-US" dirty="0" smtClean="0">
                <a:latin typeface="Arial" charset="0"/>
              </a:rPr>
              <a:t>Failure </a:t>
            </a:r>
            <a:r>
              <a:rPr lang="en-US" dirty="0">
                <a:latin typeface="Arial" charset="0"/>
              </a:rPr>
              <a:t>of </a:t>
            </a:r>
            <a:r>
              <a:rPr lang="en-US" dirty="0" smtClean="0">
                <a:latin typeface="Arial" charset="0"/>
              </a:rPr>
              <a:t>course—Chair of home department and cognizant VP</a:t>
            </a:r>
            <a:endParaRPr lang="en-US" dirty="0">
              <a:latin typeface="Arial" charset="0"/>
            </a:endParaRPr>
          </a:p>
          <a:p>
            <a:pPr lvl="2" eaLnBrk="1" hangingPunct="1"/>
            <a:r>
              <a:rPr lang="en-US" dirty="0">
                <a:latin typeface="Arial" charset="0"/>
              </a:rPr>
              <a:t>Lesser </a:t>
            </a:r>
            <a:r>
              <a:rPr lang="en-US" dirty="0" smtClean="0">
                <a:latin typeface="Arial" charset="0"/>
              </a:rPr>
              <a:t>sanction—Dean </a:t>
            </a:r>
            <a:r>
              <a:rPr lang="en-US" dirty="0">
                <a:latin typeface="Arial" charset="0"/>
              </a:rPr>
              <a:t>or </a:t>
            </a:r>
            <a:r>
              <a:rPr lang="en-US" dirty="0" smtClean="0">
                <a:latin typeface="Arial" charset="0"/>
              </a:rPr>
              <a:t>Chair of home department</a:t>
            </a:r>
          </a:p>
          <a:p>
            <a:pPr lvl="3" eaLnBrk="1" hangingPunct="1"/>
            <a:r>
              <a:rPr lang="en-US" dirty="0" smtClean="0">
                <a:latin typeface="Arial" charset="0"/>
              </a:rPr>
              <a:t>Supposed to be departmental policy</a:t>
            </a:r>
          </a:p>
          <a:p>
            <a:pPr lvl="2" eaLnBrk="1" hangingPunct="1"/>
            <a:endParaRPr lang="en-US" dirty="0">
              <a:latin typeface="Arial" charset="0"/>
            </a:endParaRPr>
          </a:p>
          <a:p>
            <a:pPr lvl="1" eaLnBrk="1" hangingPunct="1"/>
            <a:endParaRPr lang="en-US" dirty="0" smtClean="0">
              <a:latin typeface="Arial" charset="0"/>
            </a:endParaRPr>
          </a:p>
          <a:p>
            <a:pPr lvl="1" eaLnBrk="1" hangingPunct="1"/>
            <a:endParaRPr lang="en-US" dirty="0" smtClean="0">
              <a:latin typeface="Arial" charset="0"/>
            </a:endParaRPr>
          </a:p>
          <a:p>
            <a:pPr lvl="1" eaLnBrk="1" hangingPunct="1"/>
            <a:endParaRPr lang="en-US" dirty="0" smtClean="0">
              <a:latin typeface="Arial" charset="0"/>
            </a:endParaRPr>
          </a:p>
        </p:txBody>
      </p:sp>
      <p:pic>
        <p:nvPicPr>
          <p:cNvPr id="14338" name="Picture 2" descr="Image result for business people talking clipart"/>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3352800" y="4794959"/>
            <a:ext cx="2438400" cy="20630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5610825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 calcmode="lin" valueType="num">
                                      <p:cBhvr additive="base">
                                        <p:cTn id="7" dur="500" fill="hold"/>
                                        <p:tgtEl>
                                          <p:spTgt spid="40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9">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099">
                                            <p:txEl>
                                              <p:pRg st="1" end="1"/>
                                            </p:txEl>
                                          </p:spTgt>
                                        </p:tgtEl>
                                        <p:attrNameLst>
                                          <p:attrName>style.visibility</p:attrName>
                                        </p:attrNameLst>
                                      </p:cBhvr>
                                      <p:to>
                                        <p:strVal val="visible"/>
                                      </p:to>
                                    </p:set>
                                    <p:anim calcmode="lin" valueType="num">
                                      <p:cBhvr additive="base">
                                        <p:cTn id="11" dur="500" fill="hold"/>
                                        <p:tgtEl>
                                          <p:spTgt spid="4099">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099">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099">
                                            <p:txEl>
                                              <p:pRg st="2" end="2"/>
                                            </p:txEl>
                                          </p:spTgt>
                                        </p:tgtEl>
                                        <p:attrNameLst>
                                          <p:attrName>style.visibility</p:attrName>
                                        </p:attrNameLst>
                                      </p:cBhvr>
                                      <p:to>
                                        <p:strVal val="visible"/>
                                      </p:to>
                                    </p:set>
                                    <p:anim calcmode="lin" valueType="num">
                                      <p:cBhvr additive="base">
                                        <p:cTn id="15" dur="500" fill="hold"/>
                                        <p:tgtEl>
                                          <p:spTgt spid="4099">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099">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dirty="0" smtClean="0">
                <a:latin typeface="Times" charset="0"/>
              </a:rPr>
              <a:t>Policy and Process (transcript notation)</a:t>
            </a:r>
            <a:endParaRPr lang="en-US" dirty="0">
              <a:latin typeface="Times" charset="0"/>
            </a:endParaRPr>
          </a:p>
        </p:txBody>
      </p:sp>
      <p:sp>
        <p:nvSpPr>
          <p:cNvPr id="4099" name="Rectangle 3"/>
          <p:cNvSpPr>
            <a:spLocks noGrp="1" noChangeArrowheads="1"/>
          </p:cNvSpPr>
          <p:nvPr>
            <p:ph type="body" idx="1"/>
          </p:nvPr>
        </p:nvSpPr>
        <p:spPr>
          <a:xfrm>
            <a:off x="457200" y="1295400"/>
            <a:ext cx="8229600" cy="4876800"/>
          </a:xfrm>
          <a:noFill/>
        </p:spPr>
        <p:txBody>
          <a:bodyPr/>
          <a:lstStyle/>
          <a:p>
            <a:pPr eaLnBrk="1" hangingPunct="1"/>
            <a:r>
              <a:rPr lang="en-US" dirty="0" smtClean="0">
                <a:latin typeface="Arial" charset="0"/>
              </a:rPr>
              <a:t>Notation on the Transcript</a:t>
            </a:r>
          </a:p>
          <a:p>
            <a:pPr lvl="1" eaLnBrk="1" hangingPunct="1"/>
            <a:r>
              <a:rPr lang="en-US" dirty="0" smtClean="0">
                <a:latin typeface="Arial" charset="0"/>
              </a:rPr>
              <a:t>Only suspension, dismissal, revocation</a:t>
            </a:r>
          </a:p>
          <a:p>
            <a:pPr lvl="2" eaLnBrk="1" hangingPunct="1"/>
            <a:r>
              <a:rPr lang="en-US" dirty="0">
                <a:latin typeface="Arial" charset="0"/>
              </a:rPr>
              <a:t> </a:t>
            </a:r>
            <a:r>
              <a:rPr lang="en-US" dirty="0" smtClean="0">
                <a:latin typeface="Arial" charset="0"/>
              </a:rPr>
              <a:t>During suspension or up to 5 years</a:t>
            </a:r>
          </a:p>
          <a:p>
            <a:pPr lvl="2" eaLnBrk="1" hangingPunct="1"/>
            <a:r>
              <a:rPr lang="en-US" dirty="0" smtClean="0">
                <a:latin typeface="Arial" charset="0"/>
              </a:rPr>
              <a:t> Dismissal and revocation are permanent</a:t>
            </a:r>
          </a:p>
          <a:p>
            <a:pPr lvl="1" eaLnBrk="1" hangingPunct="1"/>
            <a:endParaRPr lang="en-US" dirty="0" smtClean="0">
              <a:latin typeface="Arial" charset="0"/>
            </a:endParaRPr>
          </a:p>
          <a:p>
            <a:pPr lvl="1" eaLnBrk="1" hangingPunct="1"/>
            <a:endParaRPr lang="en-US" dirty="0" smtClean="0">
              <a:latin typeface="Arial" charset="0"/>
            </a:endParaRPr>
          </a:p>
          <a:p>
            <a:pPr lvl="1" eaLnBrk="1" hangingPunct="1"/>
            <a:endParaRPr lang="en-US" dirty="0" smtClean="0">
              <a:latin typeface="Arial" charset="0"/>
            </a:endParaRPr>
          </a:p>
        </p:txBody>
      </p:sp>
      <p:pic>
        <p:nvPicPr>
          <p:cNvPr id="8194" name="Picture 2" descr="Image result for red x"/>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3391693" y="3970562"/>
            <a:ext cx="2360613" cy="21762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851774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 calcmode="lin" valueType="num">
                                      <p:cBhvr additive="base">
                                        <p:cTn id="7" dur="500" fill="hold"/>
                                        <p:tgtEl>
                                          <p:spTgt spid="40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9">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099">
                                            <p:txEl>
                                              <p:pRg st="1" end="1"/>
                                            </p:txEl>
                                          </p:spTgt>
                                        </p:tgtEl>
                                        <p:attrNameLst>
                                          <p:attrName>style.visibility</p:attrName>
                                        </p:attrNameLst>
                                      </p:cBhvr>
                                      <p:to>
                                        <p:strVal val="visible"/>
                                      </p:to>
                                    </p:set>
                                    <p:anim calcmode="lin" valueType="num">
                                      <p:cBhvr additive="base">
                                        <p:cTn id="11" dur="500" fill="hold"/>
                                        <p:tgtEl>
                                          <p:spTgt spid="4099">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099">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099">
                                            <p:txEl>
                                              <p:pRg st="2" end="2"/>
                                            </p:txEl>
                                          </p:spTgt>
                                        </p:tgtEl>
                                        <p:attrNameLst>
                                          <p:attrName>style.visibility</p:attrName>
                                        </p:attrNameLst>
                                      </p:cBhvr>
                                      <p:to>
                                        <p:strVal val="visible"/>
                                      </p:to>
                                    </p:set>
                                    <p:anim calcmode="lin" valueType="num">
                                      <p:cBhvr additive="base">
                                        <p:cTn id="15" dur="500" fill="hold"/>
                                        <p:tgtEl>
                                          <p:spTgt spid="4099">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099">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099">
                                            <p:txEl>
                                              <p:pRg st="3" end="3"/>
                                            </p:txEl>
                                          </p:spTgt>
                                        </p:tgtEl>
                                        <p:attrNameLst>
                                          <p:attrName>style.visibility</p:attrName>
                                        </p:attrNameLst>
                                      </p:cBhvr>
                                      <p:to>
                                        <p:strVal val="visible"/>
                                      </p:to>
                                    </p:set>
                                    <p:anim calcmode="lin" valueType="num">
                                      <p:cBhvr additive="base">
                                        <p:cTn id="19" dur="500" fill="hold"/>
                                        <p:tgtEl>
                                          <p:spTgt spid="4099">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099">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dirty="0" smtClean="0">
                <a:latin typeface="Times" charset="0"/>
              </a:rPr>
              <a:t>Resources</a:t>
            </a:r>
            <a:endParaRPr lang="en-US" dirty="0">
              <a:latin typeface="Times" charset="0"/>
            </a:endParaRPr>
          </a:p>
        </p:txBody>
      </p:sp>
      <p:sp>
        <p:nvSpPr>
          <p:cNvPr id="4099" name="Rectangle 3"/>
          <p:cNvSpPr>
            <a:spLocks noGrp="1" noChangeArrowheads="1"/>
          </p:cNvSpPr>
          <p:nvPr>
            <p:ph type="body" idx="1"/>
          </p:nvPr>
        </p:nvSpPr>
        <p:spPr>
          <a:xfrm>
            <a:off x="457200" y="1295400"/>
            <a:ext cx="8229600" cy="4876800"/>
          </a:xfrm>
          <a:noFill/>
        </p:spPr>
        <p:txBody>
          <a:bodyPr/>
          <a:lstStyle/>
          <a:p>
            <a:pPr eaLnBrk="1" hangingPunct="1"/>
            <a:r>
              <a:rPr lang="en-US" dirty="0" smtClean="0">
                <a:latin typeface="Arial" charset="0"/>
              </a:rPr>
              <a:t>OGC </a:t>
            </a:r>
            <a:r>
              <a:rPr lang="en-US" dirty="0" smtClean="0">
                <a:latin typeface="Arial" charset="0"/>
              </a:rPr>
              <a:t>regularly advises faculty, departments and committees</a:t>
            </a:r>
          </a:p>
          <a:p>
            <a:pPr marL="457200" lvl="1" indent="0" eaLnBrk="1" hangingPunct="1">
              <a:buNone/>
            </a:pPr>
            <a:endParaRPr lang="en-US" dirty="0" smtClean="0">
              <a:latin typeface="Arial" charset="0"/>
            </a:endParaRPr>
          </a:p>
          <a:p>
            <a:pPr lvl="1" eaLnBrk="1" hangingPunct="1"/>
            <a:endParaRPr lang="en-US" dirty="0" smtClean="0">
              <a:latin typeface="Arial" charset="0"/>
            </a:endParaRPr>
          </a:p>
          <a:p>
            <a:pPr lvl="1" eaLnBrk="1" hangingPunct="1"/>
            <a:endParaRPr lang="en-US" dirty="0" smtClean="0">
              <a:latin typeface="Arial" charset="0"/>
            </a:endParaRPr>
          </a:p>
        </p:txBody>
      </p:sp>
      <p:pic>
        <p:nvPicPr>
          <p:cNvPr id="5122" name="Picture 2" descr="Image result for give advice clipart"/>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4038600" y="3733800"/>
            <a:ext cx="3799847" cy="27034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2471101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 calcmode="lin" valueType="num">
                                      <p:cBhvr additive="base">
                                        <p:cTn id="7" dur="500" fill="hold"/>
                                        <p:tgtEl>
                                          <p:spTgt spid="40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9">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6146" name="Picture 2" descr="Image result for paper with f clipart"/>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6908800" y="2667000"/>
            <a:ext cx="2460625" cy="1905000"/>
          </a:xfrm>
          <a:prstGeom prst="rect">
            <a:avLst/>
          </a:prstGeom>
          <a:noFill/>
          <a:extLst>
            <a:ext uri="{909E8E84-426E-40DD-AFC4-6F175D3DCCD1}">
              <a14:hiddenFill xmlns:a14="http://schemas.microsoft.com/office/drawing/2010/main">
                <a:solidFill>
                  <a:srgbClr val="FFFFFF"/>
                </a:solidFill>
              </a14:hiddenFill>
            </a:ext>
          </a:extLst>
        </p:spPr>
      </p:pic>
      <p:sp>
        <p:nvSpPr>
          <p:cNvPr id="4098" name="Rectangle 2"/>
          <p:cNvSpPr>
            <a:spLocks noGrp="1" noChangeArrowheads="1"/>
          </p:cNvSpPr>
          <p:nvPr>
            <p:ph type="title"/>
          </p:nvPr>
        </p:nvSpPr>
        <p:spPr/>
        <p:txBody>
          <a:bodyPr/>
          <a:lstStyle/>
          <a:p>
            <a:pPr eaLnBrk="1" hangingPunct="1"/>
            <a:r>
              <a:rPr lang="en-US" dirty="0" smtClean="0">
                <a:latin typeface="Times" charset="0"/>
              </a:rPr>
              <a:t>Faculty To Do List</a:t>
            </a:r>
            <a:endParaRPr lang="en-US" dirty="0">
              <a:latin typeface="Times" charset="0"/>
            </a:endParaRPr>
          </a:p>
        </p:txBody>
      </p:sp>
      <p:sp>
        <p:nvSpPr>
          <p:cNvPr id="4099" name="Rectangle 3"/>
          <p:cNvSpPr>
            <a:spLocks noGrp="1" noChangeArrowheads="1"/>
          </p:cNvSpPr>
          <p:nvPr>
            <p:ph type="body" idx="1"/>
          </p:nvPr>
        </p:nvSpPr>
        <p:spPr>
          <a:xfrm>
            <a:off x="457200" y="1295400"/>
            <a:ext cx="8229600" cy="4876800"/>
          </a:xfrm>
          <a:noFill/>
        </p:spPr>
        <p:txBody>
          <a:bodyPr/>
          <a:lstStyle/>
          <a:p>
            <a:pPr eaLnBrk="1" hangingPunct="1"/>
            <a:r>
              <a:rPr lang="en-US" dirty="0" smtClean="0">
                <a:latin typeface="Arial" charset="0"/>
              </a:rPr>
              <a:t>Provide Clarity in Syllabus</a:t>
            </a:r>
          </a:p>
          <a:p>
            <a:pPr lvl="1" eaLnBrk="1" hangingPunct="1"/>
            <a:r>
              <a:rPr lang="en-US" dirty="0" smtClean="0">
                <a:latin typeface="Arial" charset="0"/>
              </a:rPr>
              <a:t>Expectations regarding misconduct and sanctions</a:t>
            </a:r>
          </a:p>
          <a:p>
            <a:pPr lvl="1" eaLnBrk="1" hangingPunct="1"/>
            <a:r>
              <a:rPr lang="en-US" dirty="0" smtClean="0">
                <a:latin typeface="Arial" charset="0"/>
              </a:rPr>
              <a:t>Expectations regarding collaboration</a:t>
            </a:r>
          </a:p>
          <a:p>
            <a:pPr lvl="1" eaLnBrk="1" hangingPunct="1"/>
            <a:r>
              <a:rPr lang="en-US" dirty="0" smtClean="0">
                <a:latin typeface="Arial" charset="0"/>
              </a:rPr>
              <a:t>Expectations regarding plagiarism</a:t>
            </a:r>
          </a:p>
          <a:p>
            <a:pPr lvl="2" eaLnBrk="1" hangingPunct="1"/>
            <a:r>
              <a:rPr lang="en-US" dirty="0" smtClean="0">
                <a:latin typeface="Arial" charset="0"/>
              </a:rPr>
              <a:t>Proper citation, etc.</a:t>
            </a:r>
          </a:p>
          <a:p>
            <a:pPr eaLnBrk="1" hangingPunct="1"/>
            <a:r>
              <a:rPr lang="en-US" dirty="0" smtClean="0">
                <a:latin typeface="Arial" charset="0"/>
              </a:rPr>
              <a:t>If you learn of misconduct, take action</a:t>
            </a:r>
          </a:p>
          <a:p>
            <a:pPr lvl="1" eaLnBrk="1" hangingPunct="1"/>
            <a:r>
              <a:rPr lang="en-US" dirty="0" smtClean="0">
                <a:latin typeface="Arial" charset="0"/>
              </a:rPr>
              <a:t>Attempt to informally resolve</a:t>
            </a:r>
          </a:p>
          <a:p>
            <a:pPr lvl="1" eaLnBrk="1" hangingPunct="1"/>
            <a:r>
              <a:rPr lang="en-US" dirty="0" smtClean="0">
                <a:latin typeface="Arial" charset="0"/>
              </a:rPr>
              <a:t>Proceed with formal process if necessary</a:t>
            </a:r>
          </a:p>
          <a:p>
            <a:pPr lvl="1" eaLnBrk="1" hangingPunct="1"/>
            <a:r>
              <a:rPr lang="en-US" dirty="0" smtClean="0">
                <a:latin typeface="Arial" charset="0"/>
              </a:rPr>
              <a:t>Get help from Associate Dean or OGC</a:t>
            </a:r>
          </a:p>
          <a:p>
            <a:pPr lvl="1" eaLnBrk="1" hangingPunct="1"/>
            <a:r>
              <a:rPr lang="en-US" dirty="0" smtClean="0">
                <a:latin typeface="Arial" charset="0"/>
              </a:rPr>
              <a:t>Report findings of misconduct</a:t>
            </a:r>
          </a:p>
          <a:p>
            <a:pPr eaLnBrk="1" hangingPunct="1"/>
            <a:endParaRPr lang="en-US" dirty="0" smtClean="0">
              <a:latin typeface="Arial" charset="0"/>
            </a:endParaRPr>
          </a:p>
          <a:p>
            <a:pPr lvl="1" eaLnBrk="1" hangingPunct="1"/>
            <a:endParaRPr lang="en-US" dirty="0" smtClean="0">
              <a:latin typeface="Arial" charset="0"/>
            </a:endParaRPr>
          </a:p>
          <a:p>
            <a:pPr lvl="1" eaLnBrk="1" hangingPunct="1"/>
            <a:endParaRPr lang="en-US" dirty="0" smtClean="0">
              <a:latin typeface="Arial" charset="0"/>
            </a:endParaRPr>
          </a:p>
        </p:txBody>
      </p:sp>
    </p:spTree>
    <p:extLst>
      <p:ext uri="{BB962C8B-B14F-4D97-AF65-F5344CB8AC3E}">
        <p14:creationId xmlns:p14="http://schemas.microsoft.com/office/powerpoint/2010/main" val="34944327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 calcmode="lin" valueType="num">
                                      <p:cBhvr additive="base">
                                        <p:cTn id="7" dur="500" fill="hold"/>
                                        <p:tgtEl>
                                          <p:spTgt spid="40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9">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099">
                                            <p:txEl>
                                              <p:pRg st="1" end="1"/>
                                            </p:txEl>
                                          </p:spTgt>
                                        </p:tgtEl>
                                        <p:attrNameLst>
                                          <p:attrName>style.visibility</p:attrName>
                                        </p:attrNameLst>
                                      </p:cBhvr>
                                      <p:to>
                                        <p:strVal val="visible"/>
                                      </p:to>
                                    </p:set>
                                    <p:anim calcmode="lin" valueType="num">
                                      <p:cBhvr additive="base">
                                        <p:cTn id="11" dur="500" fill="hold"/>
                                        <p:tgtEl>
                                          <p:spTgt spid="4099">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099">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099">
                                            <p:txEl>
                                              <p:pRg st="2" end="2"/>
                                            </p:txEl>
                                          </p:spTgt>
                                        </p:tgtEl>
                                        <p:attrNameLst>
                                          <p:attrName>style.visibility</p:attrName>
                                        </p:attrNameLst>
                                      </p:cBhvr>
                                      <p:to>
                                        <p:strVal val="visible"/>
                                      </p:to>
                                    </p:set>
                                    <p:anim calcmode="lin" valueType="num">
                                      <p:cBhvr additive="base">
                                        <p:cTn id="15" dur="500" fill="hold"/>
                                        <p:tgtEl>
                                          <p:spTgt spid="4099">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099">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099">
                                            <p:txEl>
                                              <p:pRg st="3" end="3"/>
                                            </p:txEl>
                                          </p:spTgt>
                                        </p:tgtEl>
                                        <p:attrNameLst>
                                          <p:attrName>style.visibility</p:attrName>
                                        </p:attrNameLst>
                                      </p:cBhvr>
                                      <p:to>
                                        <p:strVal val="visible"/>
                                      </p:to>
                                    </p:set>
                                    <p:anim calcmode="lin" valueType="num">
                                      <p:cBhvr additive="base">
                                        <p:cTn id="19" dur="500" fill="hold"/>
                                        <p:tgtEl>
                                          <p:spTgt spid="4099">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099">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099">
                                            <p:txEl>
                                              <p:pRg st="4" end="4"/>
                                            </p:txEl>
                                          </p:spTgt>
                                        </p:tgtEl>
                                        <p:attrNameLst>
                                          <p:attrName>style.visibility</p:attrName>
                                        </p:attrNameLst>
                                      </p:cBhvr>
                                      <p:to>
                                        <p:strVal val="visible"/>
                                      </p:to>
                                    </p:set>
                                    <p:anim calcmode="lin" valueType="num">
                                      <p:cBhvr additive="base">
                                        <p:cTn id="23" dur="500" fill="hold"/>
                                        <p:tgtEl>
                                          <p:spTgt spid="4099">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099">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099">
                                            <p:txEl>
                                              <p:pRg st="5" end="5"/>
                                            </p:txEl>
                                          </p:spTgt>
                                        </p:tgtEl>
                                        <p:attrNameLst>
                                          <p:attrName>style.visibility</p:attrName>
                                        </p:attrNameLst>
                                      </p:cBhvr>
                                      <p:to>
                                        <p:strVal val="visible"/>
                                      </p:to>
                                    </p:set>
                                    <p:anim calcmode="lin" valueType="num">
                                      <p:cBhvr additive="base">
                                        <p:cTn id="27" dur="500" fill="hold"/>
                                        <p:tgtEl>
                                          <p:spTgt spid="4099">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099">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099">
                                            <p:txEl>
                                              <p:pRg st="6" end="6"/>
                                            </p:txEl>
                                          </p:spTgt>
                                        </p:tgtEl>
                                        <p:attrNameLst>
                                          <p:attrName>style.visibility</p:attrName>
                                        </p:attrNameLst>
                                      </p:cBhvr>
                                      <p:to>
                                        <p:strVal val="visible"/>
                                      </p:to>
                                    </p:set>
                                    <p:anim calcmode="lin" valueType="num">
                                      <p:cBhvr additive="base">
                                        <p:cTn id="31" dur="500" fill="hold"/>
                                        <p:tgtEl>
                                          <p:spTgt spid="4099">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099">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099">
                                            <p:txEl>
                                              <p:pRg st="7" end="7"/>
                                            </p:txEl>
                                          </p:spTgt>
                                        </p:tgtEl>
                                        <p:attrNameLst>
                                          <p:attrName>style.visibility</p:attrName>
                                        </p:attrNameLst>
                                      </p:cBhvr>
                                      <p:to>
                                        <p:strVal val="visible"/>
                                      </p:to>
                                    </p:set>
                                    <p:anim calcmode="lin" valueType="num">
                                      <p:cBhvr additive="base">
                                        <p:cTn id="35" dur="500" fill="hold"/>
                                        <p:tgtEl>
                                          <p:spTgt spid="4099">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099">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099">
                                            <p:txEl>
                                              <p:pRg st="8" end="8"/>
                                            </p:txEl>
                                          </p:spTgt>
                                        </p:tgtEl>
                                        <p:attrNameLst>
                                          <p:attrName>style.visibility</p:attrName>
                                        </p:attrNameLst>
                                      </p:cBhvr>
                                      <p:to>
                                        <p:strVal val="visible"/>
                                      </p:to>
                                    </p:set>
                                    <p:anim calcmode="lin" valueType="num">
                                      <p:cBhvr additive="base">
                                        <p:cTn id="39" dur="500" fill="hold"/>
                                        <p:tgtEl>
                                          <p:spTgt spid="4099">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099">
                                            <p:txEl>
                                              <p:pRg st="8" end="8"/>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4099">
                                            <p:txEl>
                                              <p:pRg st="9" end="9"/>
                                            </p:txEl>
                                          </p:spTgt>
                                        </p:tgtEl>
                                        <p:attrNameLst>
                                          <p:attrName>style.visibility</p:attrName>
                                        </p:attrNameLst>
                                      </p:cBhvr>
                                      <p:to>
                                        <p:strVal val="visible"/>
                                      </p:to>
                                    </p:set>
                                    <p:anim calcmode="lin" valueType="num">
                                      <p:cBhvr additive="base">
                                        <p:cTn id="43" dur="500" fill="hold"/>
                                        <p:tgtEl>
                                          <p:spTgt spid="4099">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099">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dirty="0" smtClean="0">
                <a:latin typeface="Times" charset="0"/>
              </a:rPr>
              <a:t>FAQ’s</a:t>
            </a:r>
            <a:endParaRPr lang="en-US" dirty="0">
              <a:latin typeface="Times" charset="0"/>
            </a:endParaRPr>
          </a:p>
        </p:txBody>
      </p:sp>
      <p:sp>
        <p:nvSpPr>
          <p:cNvPr id="4099" name="Rectangle 3"/>
          <p:cNvSpPr>
            <a:spLocks noGrp="1" noChangeArrowheads="1"/>
          </p:cNvSpPr>
          <p:nvPr>
            <p:ph type="body" idx="1"/>
          </p:nvPr>
        </p:nvSpPr>
        <p:spPr>
          <a:xfrm>
            <a:off x="457200" y="1295400"/>
            <a:ext cx="8229600" cy="4876800"/>
          </a:xfrm>
          <a:noFill/>
        </p:spPr>
        <p:txBody>
          <a:bodyPr/>
          <a:lstStyle/>
          <a:p>
            <a:pPr eaLnBrk="1" hangingPunct="1"/>
            <a:r>
              <a:rPr lang="en-US" dirty="0" smtClean="0">
                <a:latin typeface="Arial" charset="0"/>
              </a:rPr>
              <a:t>What language should I use in my syllabus?</a:t>
            </a:r>
          </a:p>
          <a:p>
            <a:pPr lvl="1" eaLnBrk="1" hangingPunct="1"/>
            <a:r>
              <a:rPr lang="en-US" dirty="0" smtClean="0">
                <a:latin typeface="Arial" charset="0"/>
              </a:rPr>
              <a:t>Don’t have to say “no cheating”, “no plagiarism”, etc.)</a:t>
            </a:r>
          </a:p>
          <a:p>
            <a:pPr lvl="2" eaLnBrk="1" hangingPunct="1"/>
            <a:r>
              <a:rPr lang="en-US" dirty="0" smtClean="0">
                <a:latin typeface="Arial" charset="0"/>
              </a:rPr>
              <a:t>But doesn’t hurt to have a class discussion about what plagiarism is</a:t>
            </a:r>
          </a:p>
          <a:p>
            <a:pPr lvl="2" eaLnBrk="1" hangingPunct="1"/>
            <a:r>
              <a:rPr lang="en-US" dirty="0" smtClean="0">
                <a:latin typeface="Arial" charset="0"/>
              </a:rPr>
              <a:t>Students from another country (and even students from the US) may not get it</a:t>
            </a:r>
          </a:p>
          <a:p>
            <a:pPr lvl="1" eaLnBrk="1" hangingPunct="1"/>
            <a:r>
              <a:rPr lang="en-US" dirty="0" smtClean="0">
                <a:latin typeface="Arial" charset="0"/>
              </a:rPr>
              <a:t>Should set clear expectations for when and how students may work together</a:t>
            </a:r>
          </a:p>
          <a:p>
            <a:pPr lvl="1" eaLnBrk="1" hangingPunct="1"/>
            <a:endParaRPr lang="en-US" dirty="0" smtClean="0">
              <a:latin typeface="Arial" charset="0"/>
            </a:endParaRPr>
          </a:p>
          <a:p>
            <a:pPr lvl="1" eaLnBrk="1" hangingPunct="1"/>
            <a:endParaRPr lang="en-US" dirty="0" smtClean="0">
              <a:latin typeface="Arial" charset="0"/>
            </a:endParaRPr>
          </a:p>
        </p:txBody>
      </p:sp>
      <p:pic>
        <p:nvPicPr>
          <p:cNvPr id="1026" name="Picture 2" descr="Image result for people reading paper clipart"/>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5791200" y="4819478"/>
            <a:ext cx="2740025" cy="20436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1284458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 calcmode="lin" valueType="num">
                                      <p:cBhvr additive="base">
                                        <p:cTn id="7" dur="500" fill="hold"/>
                                        <p:tgtEl>
                                          <p:spTgt spid="40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099">
                                            <p:txEl>
                                              <p:pRg st="1" end="1"/>
                                            </p:txEl>
                                          </p:spTgt>
                                        </p:tgtEl>
                                        <p:attrNameLst>
                                          <p:attrName>style.visibility</p:attrName>
                                        </p:attrNameLst>
                                      </p:cBhvr>
                                      <p:to>
                                        <p:strVal val="visible"/>
                                      </p:to>
                                    </p:set>
                                    <p:anim calcmode="lin" valueType="num">
                                      <p:cBhvr additive="base">
                                        <p:cTn id="13" dur="500" fill="hold"/>
                                        <p:tgtEl>
                                          <p:spTgt spid="409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099">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4099">
                                            <p:txEl>
                                              <p:pRg st="2" end="2"/>
                                            </p:txEl>
                                          </p:spTgt>
                                        </p:tgtEl>
                                        <p:attrNameLst>
                                          <p:attrName>style.visibility</p:attrName>
                                        </p:attrNameLst>
                                      </p:cBhvr>
                                      <p:to>
                                        <p:strVal val="visible"/>
                                      </p:to>
                                    </p:set>
                                    <p:anim calcmode="lin" valueType="num">
                                      <p:cBhvr additive="base">
                                        <p:cTn id="17" dur="500" fill="hold"/>
                                        <p:tgtEl>
                                          <p:spTgt spid="4099">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099">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4099">
                                            <p:txEl>
                                              <p:pRg st="3" end="3"/>
                                            </p:txEl>
                                          </p:spTgt>
                                        </p:tgtEl>
                                        <p:attrNameLst>
                                          <p:attrName>style.visibility</p:attrName>
                                        </p:attrNameLst>
                                      </p:cBhvr>
                                      <p:to>
                                        <p:strVal val="visible"/>
                                      </p:to>
                                    </p:set>
                                    <p:anim calcmode="lin" valueType="num">
                                      <p:cBhvr additive="base">
                                        <p:cTn id="21" dur="500" fill="hold"/>
                                        <p:tgtEl>
                                          <p:spTgt spid="4099">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409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4099">
                                            <p:txEl>
                                              <p:pRg st="4" end="4"/>
                                            </p:txEl>
                                          </p:spTgt>
                                        </p:tgtEl>
                                        <p:attrNameLst>
                                          <p:attrName>style.visibility</p:attrName>
                                        </p:attrNameLst>
                                      </p:cBhvr>
                                      <p:to>
                                        <p:strVal val="visible"/>
                                      </p:to>
                                    </p:set>
                                    <p:anim calcmode="lin" valueType="num">
                                      <p:cBhvr additive="base">
                                        <p:cTn id="27" dur="500" fill="hold"/>
                                        <p:tgtEl>
                                          <p:spTgt spid="4099">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09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dirty="0" smtClean="0">
                <a:latin typeface="Times" charset="0"/>
              </a:rPr>
              <a:t>FAQ’s</a:t>
            </a:r>
            <a:endParaRPr lang="en-US" dirty="0">
              <a:latin typeface="Times" charset="0"/>
            </a:endParaRPr>
          </a:p>
        </p:txBody>
      </p:sp>
      <p:sp>
        <p:nvSpPr>
          <p:cNvPr id="4099" name="Rectangle 3"/>
          <p:cNvSpPr>
            <a:spLocks noGrp="1" noChangeArrowheads="1"/>
          </p:cNvSpPr>
          <p:nvPr>
            <p:ph type="body" idx="1"/>
          </p:nvPr>
        </p:nvSpPr>
        <p:spPr>
          <a:xfrm>
            <a:off x="457200" y="1295400"/>
            <a:ext cx="8229600" cy="4876800"/>
          </a:xfrm>
          <a:noFill/>
        </p:spPr>
        <p:txBody>
          <a:bodyPr/>
          <a:lstStyle/>
          <a:p>
            <a:pPr eaLnBrk="1" hangingPunct="1"/>
            <a:r>
              <a:rPr lang="en-US" dirty="0" smtClean="0">
                <a:latin typeface="Arial" charset="0"/>
              </a:rPr>
              <a:t>If one student cheats off another, can I hold them both accountable?</a:t>
            </a:r>
          </a:p>
          <a:p>
            <a:pPr lvl="1" eaLnBrk="1" hangingPunct="1"/>
            <a:r>
              <a:rPr lang="en-US" dirty="0" smtClean="0">
                <a:latin typeface="Arial" charset="0"/>
              </a:rPr>
              <a:t>Yes, as long as intentional</a:t>
            </a:r>
          </a:p>
          <a:p>
            <a:pPr lvl="1" eaLnBrk="1" hangingPunct="1"/>
            <a:r>
              <a:rPr lang="en-US" dirty="0" smtClean="0">
                <a:latin typeface="Arial" charset="0"/>
              </a:rPr>
              <a:t>Whole range of sanctions can be applied to each</a:t>
            </a:r>
          </a:p>
          <a:p>
            <a:pPr lvl="1" eaLnBrk="1" hangingPunct="1"/>
            <a:endParaRPr lang="en-US" dirty="0" smtClean="0">
              <a:latin typeface="Arial" charset="0"/>
            </a:endParaRPr>
          </a:p>
        </p:txBody>
      </p:sp>
      <p:pic>
        <p:nvPicPr>
          <p:cNvPr id="2050" name="Picture 2" descr="Image result for students cheati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1400" y="3505200"/>
            <a:ext cx="4762500" cy="31718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363042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 calcmode="lin" valueType="num">
                                      <p:cBhvr additive="base">
                                        <p:cTn id="7" dur="500" fill="hold"/>
                                        <p:tgtEl>
                                          <p:spTgt spid="40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099">
                                            <p:txEl>
                                              <p:pRg st="1" end="1"/>
                                            </p:txEl>
                                          </p:spTgt>
                                        </p:tgtEl>
                                        <p:attrNameLst>
                                          <p:attrName>style.visibility</p:attrName>
                                        </p:attrNameLst>
                                      </p:cBhvr>
                                      <p:to>
                                        <p:strVal val="visible"/>
                                      </p:to>
                                    </p:set>
                                    <p:anim calcmode="lin" valueType="num">
                                      <p:cBhvr additive="base">
                                        <p:cTn id="13" dur="500" fill="hold"/>
                                        <p:tgtEl>
                                          <p:spTgt spid="409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09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099">
                                            <p:txEl>
                                              <p:pRg st="2" end="2"/>
                                            </p:txEl>
                                          </p:spTgt>
                                        </p:tgtEl>
                                        <p:attrNameLst>
                                          <p:attrName>style.visibility</p:attrName>
                                        </p:attrNameLst>
                                      </p:cBhvr>
                                      <p:to>
                                        <p:strVal val="visible"/>
                                      </p:to>
                                    </p:set>
                                    <p:anim calcmode="lin" valueType="num">
                                      <p:cBhvr additive="base">
                                        <p:cTn id="19" dur="500" fill="hold"/>
                                        <p:tgtEl>
                                          <p:spTgt spid="409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099">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Academic Action/Appeals</a:t>
            </a:r>
            <a:endParaRPr lang="en-US" dirty="0"/>
          </a:p>
        </p:txBody>
      </p:sp>
    </p:spTree>
    <p:extLst>
      <p:ext uri="{BB962C8B-B14F-4D97-AF65-F5344CB8AC3E}">
        <p14:creationId xmlns:p14="http://schemas.microsoft.com/office/powerpoint/2010/main" val="33319553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Student Failing to Meet Academic Requirements</a:t>
            </a:r>
            <a:endParaRPr lang="en-US" b="1" dirty="0"/>
          </a:p>
        </p:txBody>
      </p:sp>
      <p:sp>
        <p:nvSpPr>
          <p:cNvPr id="3" name="Content Placeholder 2"/>
          <p:cNvSpPr>
            <a:spLocks noGrp="1"/>
          </p:cNvSpPr>
          <p:nvPr>
            <p:ph idx="1"/>
          </p:nvPr>
        </p:nvSpPr>
        <p:spPr/>
        <p:txBody>
          <a:bodyPr/>
          <a:lstStyle/>
          <a:p>
            <a:r>
              <a:rPr lang="en-US" dirty="0" smtClean="0"/>
              <a:t>Address issues as soon as they come up</a:t>
            </a:r>
          </a:p>
          <a:p>
            <a:r>
              <a:rPr lang="en-US" dirty="0" smtClean="0"/>
              <a:t>Identify deficiencies</a:t>
            </a:r>
          </a:p>
          <a:p>
            <a:r>
              <a:rPr lang="en-US" dirty="0" smtClean="0"/>
              <a:t>Roadmap for Improvement</a:t>
            </a:r>
          </a:p>
          <a:p>
            <a:r>
              <a:rPr lang="en-US" dirty="0" smtClean="0"/>
              <a:t>Identify Resources</a:t>
            </a:r>
          </a:p>
          <a:p>
            <a:r>
              <a:rPr lang="en-US" b="1" dirty="0" smtClean="0"/>
              <a:t>Memorialize in writing</a:t>
            </a:r>
          </a:p>
          <a:p>
            <a:r>
              <a:rPr lang="en-US" dirty="0" smtClean="0"/>
              <a:t>Follow up</a:t>
            </a:r>
          </a:p>
          <a:p>
            <a:endParaRPr lang="en-US" dirty="0"/>
          </a:p>
        </p:txBody>
      </p:sp>
    </p:spTree>
    <p:extLst>
      <p:ext uri="{BB962C8B-B14F-4D97-AF65-F5344CB8AC3E}">
        <p14:creationId xmlns:p14="http://schemas.microsoft.com/office/powerpoint/2010/main" val="213630761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dirty="0" smtClean="0">
                <a:latin typeface="Times" charset="0"/>
              </a:rPr>
              <a:t>Policy and Process</a:t>
            </a:r>
            <a:endParaRPr lang="en-US" dirty="0">
              <a:latin typeface="Times" charset="0"/>
            </a:endParaRPr>
          </a:p>
        </p:txBody>
      </p:sp>
      <p:sp>
        <p:nvSpPr>
          <p:cNvPr id="4099" name="Rectangle 3"/>
          <p:cNvSpPr>
            <a:spLocks noGrp="1" noChangeArrowheads="1"/>
          </p:cNvSpPr>
          <p:nvPr>
            <p:ph type="body" idx="1"/>
          </p:nvPr>
        </p:nvSpPr>
        <p:spPr>
          <a:xfrm>
            <a:off x="457200" y="1295400"/>
            <a:ext cx="8229600" cy="4876800"/>
          </a:xfrm>
          <a:noFill/>
        </p:spPr>
        <p:txBody>
          <a:bodyPr/>
          <a:lstStyle/>
          <a:p>
            <a:pPr eaLnBrk="1" hangingPunct="1"/>
            <a:r>
              <a:rPr lang="en-US" dirty="0" smtClean="0">
                <a:latin typeface="Arial" charset="0"/>
              </a:rPr>
              <a:t>Policy 6-400, Section </a:t>
            </a:r>
            <a:r>
              <a:rPr lang="en-US" dirty="0" smtClean="0">
                <a:latin typeface="Arial" charset="0"/>
              </a:rPr>
              <a:t>IV </a:t>
            </a:r>
            <a:r>
              <a:rPr lang="en-US" dirty="0" smtClean="0">
                <a:latin typeface="Arial" charset="0"/>
              </a:rPr>
              <a:t>(Student Academic </a:t>
            </a:r>
            <a:r>
              <a:rPr lang="en-US" dirty="0" smtClean="0">
                <a:latin typeface="Arial" charset="0"/>
              </a:rPr>
              <a:t>Performance)</a:t>
            </a:r>
            <a:endParaRPr lang="en-US" dirty="0" smtClean="0">
              <a:latin typeface="Arial" charset="0"/>
            </a:endParaRPr>
          </a:p>
          <a:p>
            <a:pPr lvl="1" eaLnBrk="1" hangingPunct="1"/>
            <a:r>
              <a:rPr lang="en-US" dirty="0" smtClean="0">
                <a:latin typeface="Arial" charset="0"/>
              </a:rPr>
              <a:t>Expectation </a:t>
            </a:r>
            <a:r>
              <a:rPr lang="en-US" dirty="0" smtClean="0">
                <a:latin typeface="Arial" charset="0"/>
              </a:rPr>
              <a:t>is that </a:t>
            </a:r>
            <a:r>
              <a:rPr lang="en-US" dirty="0" smtClean="0">
                <a:latin typeface="Arial" charset="0"/>
              </a:rPr>
              <a:t>students will </a:t>
            </a:r>
            <a:r>
              <a:rPr lang="en-US" dirty="0" smtClean="0">
                <a:latin typeface="Arial" charset="0"/>
              </a:rPr>
              <a:t>“meet the academic requirements of a course” and “meet the academic requirements of the relevant discipline or program”</a:t>
            </a:r>
          </a:p>
          <a:p>
            <a:pPr lvl="1" eaLnBrk="1" hangingPunct="1"/>
            <a:r>
              <a:rPr lang="en-US" dirty="0" smtClean="0">
                <a:latin typeface="Arial" charset="0"/>
              </a:rPr>
              <a:t> “Academic Action”</a:t>
            </a:r>
            <a:endParaRPr lang="en-US" dirty="0" smtClean="0">
              <a:latin typeface="Arial" charset="0"/>
            </a:endParaRPr>
          </a:p>
          <a:p>
            <a:pPr lvl="2" eaLnBrk="1" hangingPunct="1"/>
            <a:r>
              <a:rPr lang="en-US" dirty="0" smtClean="0">
                <a:latin typeface="Arial" charset="0"/>
              </a:rPr>
              <a:t>Final grade in course, exam, project, or thesis/dissertation </a:t>
            </a:r>
            <a:endParaRPr lang="en-US" dirty="0" smtClean="0">
              <a:latin typeface="Arial" charset="0"/>
            </a:endParaRPr>
          </a:p>
          <a:p>
            <a:pPr lvl="2" eaLnBrk="1" hangingPunct="1"/>
            <a:r>
              <a:rPr lang="en-US" dirty="0" smtClean="0">
                <a:latin typeface="Arial" charset="0"/>
              </a:rPr>
              <a:t>College/department decision to place student on academic probation, suspend, or dismissal for failure to meet academic standards</a:t>
            </a:r>
            <a:endParaRPr lang="en-US" dirty="0" smtClean="0">
              <a:latin typeface="Arial" charset="0"/>
            </a:endParaRPr>
          </a:p>
        </p:txBody>
      </p:sp>
    </p:spTree>
    <p:extLst>
      <p:ext uri="{BB962C8B-B14F-4D97-AF65-F5344CB8AC3E}">
        <p14:creationId xmlns:p14="http://schemas.microsoft.com/office/powerpoint/2010/main" val="2143293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 calcmode="lin" valueType="num">
                                      <p:cBhvr additive="base">
                                        <p:cTn id="7" dur="500" fill="hold"/>
                                        <p:tgtEl>
                                          <p:spTgt spid="40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9">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099">
                                            <p:txEl>
                                              <p:pRg st="1" end="1"/>
                                            </p:txEl>
                                          </p:spTgt>
                                        </p:tgtEl>
                                        <p:attrNameLst>
                                          <p:attrName>style.visibility</p:attrName>
                                        </p:attrNameLst>
                                      </p:cBhvr>
                                      <p:to>
                                        <p:strVal val="visible"/>
                                      </p:to>
                                    </p:set>
                                    <p:anim calcmode="lin" valueType="num">
                                      <p:cBhvr additive="base">
                                        <p:cTn id="11" dur="500" fill="hold"/>
                                        <p:tgtEl>
                                          <p:spTgt spid="4099">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099">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099">
                                            <p:txEl>
                                              <p:pRg st="2" end="2"/>
                                            </p:txEl>
                                          </p:spTgt>
                                        </p:tgtEl>
                                        <p:attrNameLst>
                                          <p:attrName>style.visibility</p:attrName>
                                        </p:attrNameLst>
                                      </p:cBhvr>
                                      <p:to>
                                        <p:strVal val="visible"/>
                                      </p:to>
                                    </p:set>
                                    <p:anim calcmode="lin" valueType="num">
                                      <p:cBhvr additive="base">
                                        <p:cTn id="15" dur="500" fill="hold"/>
                                        <p:tgtEl>
                                          <p:spTgt spid="4099">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099">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099">
                                            <p:txEl>
                                              <p:pRg st="3" end="3"/>
                                            </p:txEl>
                                          </p:spTgt>
                                        </p:tgtEl>
                                        <p:attrNameLst>
                                          <p:attrName>style.visibility</p:attrName>
                                        </p:attrNameLst>
                                      </p:cBhvr>
                                      <p:to>
                                        <p:strVal val="visible"/>
                                      </p:to>
                                    </p:set>
                                    <p:anim calcmode="lin" valueType="num">
                                      <p:cBhvr additive="base">
                                        <p:cTn id="19" dur="500" fill="hold"/>
                                        <p:tgtEl>
                                          <p:spTgt spid="4099">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099">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099">
                                            <p:txEl>
                                              <p:pRg st="4" end="4"/>
                                            </p:txEl>
                                          </p:spTgt>
                                        </p:tgtEl>
                                        <p:attrNameLst>
                                          <p:attrName>style.visibility</p:attrName>
                                        </p:attrNameLst>
                                      </p:cBhvr>
                                      <p:to>
                                        <p:strVal val="visible"/>
                                      </p:to>
                                    </p:set>
                                    <p:anim calcmode="lin" valueType="num">
                                      <p:cBhvr additive="base">
                                        <p:cTn id="23" dur="500" fill="hold"/>
                                        <p:tgtEl>
                                          <p:spTgt spid="4099">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09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Academic Misconduct</a:t>
            </a:r>
            <a:endParaRPr lang="en-US" dirty="0"/>
          </a:p>
        </p:txBody>
      </p:sp>
    </p:spTree>
    <p:extLst>
      <p:ext uri="{BB962C8B-B14F-4D97-AF65-F5344CB8AC3E}">
        <p14:creationId xmlns:p14="http://schemas.microsoft.com/office/powerpoint/2010/main" val="185466318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Policy and Process (cont.)</a:t>
            </a:r>
            <a:endParaRPr lang="en-US" dirty="0"/>
          </a:p>
        </p:txBody>
      </p:sp>
      <p:sp>
        <p:nvSpPr>
          <p:cNvPr id="3" name="Content Placeholder 2"/>
          <p:cNvSpPr>
            <a:spLocks noGrp="1"/>
          </p:cNvSpPr>
          <p:nvPr>
            <p:ph idx="1"/>
          </p:nvPr>
        </p:nvSpPr>
        <p:spPr/>
        <p:txBody>
          <a:bodyPr/>
          <a:lstStyle/>
          <a:p>
            <a:r>
              <a:rPr lang="en-US" dirty="0" smtClean="0"/>
              <a:t>Informal resolution between faculty member and student</a:t>
            </a:r>
          </a:p>
          <a:p>
            <a:r>
              <a:rPr lang="en-US" dirty="0" smtClean="0"/>
              <a:t>If unable to resolve, student may appeal the academic action</a:t>
            </a:r>
          </a:p>
          <a:p>
            <a:pPr lvl="1"/>
            <a:r>
              <a:rPr lang="en-US" dirty="0" smtClean="0"/>
              <a:t>Student Appeal to Department Chair or Dean’s Designee</a:t>
            </a:r>
          </a:p>
          <a:p>
            <a:pPr lvl="1"/>
            <a:r>
              <a:rPr lang="en-US" dirty="0" smtClean="0"/>
              <a:t>Either party may appeal Chair’s/Dean’s Designee decision to the college’s Academic Appeals Committee</a:t>
            </a:r>
          </a:p>
          <a:p>
            <a:pPr marL="457200" lvl="1" indent="0">
              <a:buNone/>
            </a:pPr>
            <a:endParaRPr lang="en-US" dirty="0"/>
          </a:p>
        </p:txBody>
      </p:sp>
    </p:spTree>
    <p:extLst>
      <p:ext uri="{BB962C8B-B14F-4D97-AF65-F5344CB8AC3E}">
        <p14:creationId xmlns:p14="http://schemas.microsoft.com/office/powerpoint/2010/main" val="265683216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Policy and Process (cont.)</a:t>
            </a:r>
          </a:p>
        </p:txBody>
      </p:sp>
      <p:sp>
        <p:nvSpPr>
          <p:cNvPr id="3" name="Content Placeholder 2"/>
          <p:cNvSpPr>
            <a:spLocks noGrp="1"/>
          </p:cNvSpPr>
          <p:nvPr>
            <p:ph idx="1"/>
          </p:nvPr>
        </p:nvSpPr>
        <p:spPr/>
        <p:txBody>
          <a:bodyPr/>
          <a:lstStyle/>
          <a:p>
            <a:r>
              <a:rPr lang="en-US" dirty="0" smtClean="0"/>
              <a:t>Academic Appeals Committee</a:t>
            </a:r>
          </a:p>
          <a:p>
            <a:pPr lvl="1"/>
            <a:r>
              <a:rPr lang="en-US" b="1" dirty="0" smtClean="0"/>
              <a:t>Hearing required if academic action includes dismissal from program</a:t>
            </a:r>
          </a:p>
          <a:p>
            <a:pPr lvl="1"/>
            <a:r>
              <a:rPr lang="en-US" dirty="0" smtClean="0"/>
              <a:t>Committee chair may require hearing on other matters if documents raise material issues of disputed fact or committee chair determines that a hearing would be helpful</a:t>
            </a:r>
          </a:p>
          <a:p>
            <a:pPr lvl="1"/>
            <a:r>
              <a:rPr lang="en-US" dirty="0" smtClean="0"/>
              <a:t>To overturn academic action, Committee must find that academic action was arbitrary and capricious</a:t>
            </a:r>
            <a:endParaRPr lang="en-US" dirty="0"/>
          </a:p>
        </p:txBody>
      </p:sp>
    </p:spTree>
    <p:extLst>
      <p:ext uri="{BB962C8B-B14F-4D97-AF65-F5344CB8AC3E}">
        <p14:creationId xmlns:p14="http://schemas.microsoft.com/office/powerpoint/2010/main" val="227294830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Policy and Process (cont.)</a:t>
            </a:r>
          </a:p>
        </p:txBody>
      </p:sp>
      <p:sp>
        <p:nvSpPr>
          <p:cNvPr id="3" name="Content Placeholder 2"/>
          <p:cNvSpPr>
            <a:spLocks noGrp="1"/>
          </p:cNvSpPr>
          <p:nvPr>
            <p:ph idx="1"/>
          </p:nvPr>
        </p:nvSpPr>
        <p:spPr/>
        <p:txBody>
          <a:bodyPr/>
          <a:lstStyle/>
          <a:p>
            <a:r>
              <a:rPr lang="en-US" dirty="0" smtClean="0"/>
              <a:t>Committee recommendations submitted to Dean or Designee, who makes decision</a:t>
            </a:r>
          </a:p>
          <a:p>
            <a:r>
              <a:rPr lang="en-US" dirty="0" smtClean="0"/>
              <a:t>Either party may appeal to cognizant Senior VP</a:t>
            </a:r>
            <a:endParaRPr lang="en-US" dirty="0"/>
          </a:p>
        </p:txBody>
      </p:sp>
    </p:spTree>
    <p:extLst>
      <p:ext uri="{BB962C8B-B14F-4D97-AF65-F5344CB8AC3E}">
        <p14:creationId xmlns:p14="http://schemas.microsoft.com/office/powerpoint/2010/main" val="161555192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Discrimination, Title IX, Accommodation Requests</a:t>
            </a:r>
            <a:endParaRPr lang="en-US" dirty="0"/>
          </a:p>
        </p:txBody>
      </p:sp>
    </p:spTree>
    <p:extLst>
      <p:ext uri="{BB962C8B-B14F-4D97-AF65-F5344CB8AC3E}">
        <p14:creationId xmlns:p14="http://schemas.microsoft.com/office/powerpoint/2010/main" val="80139535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Office of Equal Opportunity</a:t>
            </a:r>
            <a:endParaRPr lang="en-US" dirty="0"/>
          </a:p>
        </p:txBody>
      </p:sp>
      <p:sp>
        <p:nvSpPr>
          <p:cNvPr id="3" name="Content Placeholder 2"/>
          <p:cNvSpPr>
            <a:spLocks noGrp="1"/>
          </p:cNvSpPr>
          <p:nvPr>
            <p:ph idx="1"/>
          </p:nvPr>
        </p:nvSpPr>
        <p:spPr/>
        <p:txBody>
          <a:bodyPr/>
          <a:lstStyle/>
          <a:p>
            <a:r>
              <a:rPr lang="en-US" dirty="0" smtClean="0"/>
              <a:t>Resource </a:t>
            </a:r>
            <a:r>
              <a:rPr lang="en-US" dirty="0"/>
              <a:t>for information</a:t>
            </a:r>
          </a:p>
          <a:p>
            <a:pPr lvl="1"/>
            <a:r>
              <a:rPr lang="en-US" dirty="0"/>
              <a:t>Education and Training</a:t>
            </a:r>
          </a:p>
          <a:p>
            <a:r>
              <a:rPr lang="en-US" dirty="0"/>
              <a:t>Investigations</a:t>
            </a:r>
          </a:p>
          <a:p>
            <a:pPr lvl="1"/>
            <a:r>
              <a:rPr lang="en-US" dirty="0"/>
              <a:t>Internal and External</a:t>
            </a:r>
          </a:p>
          <a:p>
            <a:r>
              <a:rPr lang="en-US" dirty="0" smtClean="0"/>
              <a:t>Accommodation </a:t>
            </a:r>
            <a:r>
              <a:rPr lang="en-US" dirty="0"/>
              <a:t>requests related to religion or pregnancy</a:t>
            </a:r>
          </a:p>
          <a:p>
            <a:r>
              <a:rPr lang="en-US" dirty="0" smtClean="0"/>
              <a:t>Minors </a:t>
            </a:r>
            <a:r>
              <a:rPr lang="en-US" dirty="0"/>
              <a:t>in University Programs Policy 1-015</a:t>
            </a:r>
          </a:p>
          <a:p>
            <a:endParaRPr lang="en-US" dirty="0"/>
          </a:p>
        </p:txBody>
      </p:sp>
    </p:spTree>
    <p:extLst>
      <p:ext uri="{BB962C8B-B14F-4D97-AF65-F5344CB8AC3E}">
        <p14:creationId xmlns:p14="http://schemas.microsoft.com/office/powerpoint/2010/main" val="30394175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Discrimination Prohibited by University Policy</a:t>
            </a:r>
            <a:endParaRPr lang="en-US" dirty="0"/>
          </a:p>
        </p:txBody>
      </p:sp>
      <p:sp>
        <p:nvSpPr>
          <p:cNvPr id="4" name="Rectangle 3"/>
          <p:cNvSpPr/>
          <p:nvPr/>
        </p:nvSpPr>
        <p:spPr>
          <a:xfrm>
            <a:off x="457200" y="1752600"/>
            <a:ext cx="8001000" cy="923330"/>
          </a:xfrm>
          <a:prstGeom prst="rect">
            <a:avLst/>
          </a:prstGeom>
        </p:spPr>
        <p:txBody>
          <a:bodyPr wrap="square">
            <a:spAutoFit/>
          </a:bodyPr>
          <a:lstStyle/>
          <a:p>
            <a:r>
              <a:rPr lang="en-US" dirty="0"/>
              <a:t>Prohibited discrimination is unfair or unequal treatment on the basis of certain characteristics or “protected categories.”  These protected categories are:	</a:t>
            </a:r>
          </a:p>
        </p:txBody>
      </p:sp>
      <p:sp>
        <p:nvSpPr>
          <p:cNvPr id="6" name="Rectangle 5"/>
          <p:cNvSpPr/>
          <p:nvPr/>
        </p:nvSpPr>
        <p:spPr>
          <a:xfrm>
            <a:off x="2286000" y="2551836"/>
            <a:ext cx="2514600" cy="1754326"/>
          </a:xfrm>
          <a:prstGeom prst="rect">
            <a:avLst/>
          </a:prstGeom>
        </p:spPr>
        <p:txBody>
          <a:bodyPr wrap="square">
            <a:spAutoFit/>
          </a:bodyPr>
          <a:lstStyle/>
          <a:p>
            <a:pPr marL="285750" indent="-285750">
              <a:buClr>
                <a:schemeClr val="accent1"/>
              </a:buClr>
              <a:buFont typeface="Arial" panose="020B0604020202020204" pitchFamily="34" charset="0"/>
              <a:buChar char="•"/>
            </a:pPr>
            <a:r>
              <a:rPr lang="en-US" dirty="0"/>
              <a:t>Race</a:t>
            </a:r>
          </a:p>
          <a:p>
            <a:pPr marL="285750" indent="-285750">
              <a:buClr>
                <a:schemeClr val="accent1"/>
              </a:buClr>
              <a:buFont typeface="Arial" panose="020B0604020202020204" pitchFamily="34" charset="0"/>
              <a:buChar char="•"/>
            </a:pPr>
            <a:r>
              <a:rPr lang="en-US" dirty="0"/>
              <a:t>Ethnicity</a:t>
            </a:r>
          </a:p>
          <a:p>
            <a:pPr marL="285750" indent="-285750">
              <a:buClr>
                <a:schemeClr val="accent1"/>
              </a:buClr>
              <a:buFont typeface="Arial" panose="020B0604020202020204" pitchFamily="34" charset="0"/>
              <a:buChar char="•"/>
            </a:pPr>
            <a:r>
              <a:rPr lang="en-US" dirty="0"/>
              <a:t>Color</a:t>
            </a:r>
          </a:p>
          <a:p>
            <a:pPr marL="285750" indent="-285750">
              <a:buClr>
                <a:schemeClr val="accent1"/>
              </a:buClr>
              <a:buFont typeface="Arial" panose="020B0604020202020204" pitchFamily="34" charset="0"/>
              <a:buChar char="•"/>
            </a:pPr>
            <a:r>
              <a:rPr lang="en-US" dirty="0"/>
              <a:t>National Origin</a:t>
            </a:r>
          </a:p>
          <a:p>
            <a:pPr marL="285750" indent="-285750">
              <a:buClr>
                <a:schemeClr val="accent1"/>
              </a:buClr>
              <a:buFont typeface="Arial" panose="020B0604020202020204" pitchFamily="34" charset="0"/>
              <a:buChar char="•"/>
            </a:pPr>
            <a:r>
              <a:rPr lang="en-US" dirty="0"/>
              <a:t>Sex</a:t>
            </a:r>
          </a:p>
          <a:p>
            <a:pPr marL="285750" indent="-285750">
              <a:buClr>
                <a:schemeClr val="accent1"/>
              </a:buClr>
              <a:buFont typeface="Arial" panose="020B0604020202020204" pitchFamily="34" charset="0"/>
              <a:buChar char="•"/>
            </a:pPr>
            <a:r>
              <a:rPr lang="en-US" dirty="0"/>
              <a:t>Religion</a:t>
            </a:r>
            <a:endParaRPr lang="en-US" dirty="0"/>
          </a:p>
        </p:txBody>
      </p:sp>
      <p:sp>
        <p:nvSpPr>
          <p:cNvPr id="7" name="TextBox 6"/>
          <p:cNvSpPr txBox="1"/>
          <p:nvPr/>
        </p:nvSpPr>
        <p:spPr>
          <a:xfrm>
            <a:off x="4800600" y="3124200"/>
            <a:ext cx="4191000" cy="2031325"/>
          </a:xfrm>
          <a:prstGeom prst="rect">
            <a:avLst/>
          </a:prstGeom>
          <a:noFill/>
        </p:spPr>
        <p:txBody>
          <a:bodyPr wrap="square" rtlCol="0">
            <a:spAutoFit/>
          </a:bodyPr>
          <a:lstStyle/>
          <a:p>
            <a:pPr marL="285750" indent="-285750">
              <a:buClr>
                <a:schemeClr val="accent1"/>
              </a:buClr>
              <a:buFont typeface="Arial" panose="020B0604020202020204" pitchFamily="34" charset="0"/>
              <a:buChar char="•"/>
            </a:pPr>
            <a:r>
              <a:rPr lang="en-US" dirty="0"/>
              <a:t>Age</a:t>
            </a:r>
          </a:p>
          <a:p>
            <a:pPr marL="285750" indent="-285750">
              <a:buClr>
                <a:schemeClr val="accent1"/>
              </a:buClr>
              <a:buFont typeface="Arial" panose="020B0604020202020204" pitchFamily="34" charset="0"/>
              <a:buChar char="•"/>
            </a:pPr>
            <a:r>
              <a:rPr lang="en-US" dirty="0"/>
              <a:t>Sexual Orientation</a:t>
            </a:r>
          </a:p>
          <a:p>
            <a:pPr marL="285750" indent="-285750">
              <a:buClr>
                <a:schemeClr val="accent1"/>
              </a:buClr>
              <a:buFont typeface="Arial" panose="020B0604020202020204" pitchFamily="34" charset="0"/>
              <a:buChar char="•"/>
            </a:pPr>
            <a:r>
              <a:rPr lang="en-US" dirty="0"/>
              <a:t>Gender Identity</a:t>
            </a:r>
          </a:p>
          <a:p>
            <a:pPr marL="285750" indent="-285750">
              <a:buClr>
                <a:schemeClr val="accent1"/>
              </a:buClr>
              <a:buFont typeface="Arial" panose="020B0604020202020204" pitchFamily="34" charset="0"/>
              <a:buChar char="•"/>
            </a:pPr>
            <a:r>
              <a:rPr lang="en-US" dirty="0"/>
              <a:t>Gender Expression</a:t>
            </a:r>
          </a:p>
          <a:p>
            <a:pPr marL="285750" indent="-285750">
              <a:buClr>
                <a:schemeClr val="accent1"/>
              </a:buClr>
              <a:buFont typeface="Arial" panose="020B0604020202020204" pitchFamily="34" charset="0"/>
              <a:buChar char="•"/>
            </a:pPr>
            <a:r>
              <a:rPr lang="en-US" dirty="0"/>
              <a:t>Veteran’s Status</a:t>
            </a:r>
          </a:p>
          <a:p>
            <a:pPr marL="285750" indent="-285750">
              <a:buClr>
                <a:schemeClr val="accent1"/>
              </a:buClr>
              <a:buFont typeface="Arial" panose="020B0604020202020204" pitchFamily="34" charset="0"/>
              <a:buChar char="•"/>
            </a:pPr>
            <a:r>
              <a:rPr lang="en-US" dirty="0"/>
              <a:t>Disability</a:t>
            </a:r>
          </a:p>
          <a:p>
            <a:pPr marL="285750" indent="-285750">
              <a:buClr>
                <a:schemeClr val="accent1"/>
              </a:buClr>
              <a:buFont typeface="Arial" panose="020B0604020202020204" pitchFamily="34" charset="0"/>
              <a:buChar char="•"/>
            </a:pPr>
            <a:r>
              <a:rPr lang="en-US" dirty="0"/>
              <a:t>Genetic Information (in employment)</a:t>
            </a:r>
          </a:p>
        </p:txBody>
      </p:sp>
    </p:spTree>
    <p:extLst>
      <p:ext uri="{BB962C8B-B14F-4D97-AF65-F5344CB8AC3E}">
        <p14:creationId xmlns:p14="http://schemas.microsoft.com/office/powerpoint/2010/main" val="72508193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183880" cy="1051560"/>
          </a:xfrm>
        </p:spPr>
        <p:txBody>
          <a:bodyPr>
            <a:normAutofit/>
          </a:bodyPr>
          <a:lstStyle/>
          <a:p>
            <a:r>
              <a:rPr lang="en-US" sz="3200" dirty="0">
                <a:solidFill>
                  <a:schemeClr val="tx1"/>
                </a:solidFill>
                <a:effectLst/>
              </a:rPr>
              <a:t>Notice and Action Required</a:t>
            </a:r>
          </a:p>
        </p:txBody>
      </p:sp>
      <p:sp>
        <p:nvSpPr>
          <p:cNvPr id="3" name="Content Placeholder 2"/>
          <p:cNvSpPr>
            <a:spLocks noGrp="1"/>
          </p:cNvSpPr>
          <p:nvPr>
            <p:ph idx="1"/>
          </p:nvPr>
        </p:nvSpPr>
        <p:spPr>
          <a:xfrm>
            <a:off x="457200" y="1676401"/>
            <a:ext cx="8229600" cy="3428999"/>
          </a:xfrm>
        </p:spPr>
        <p:txBody>
          <a:bodyPr>
            <a:noAutofit/>
          </a:bodyPr>
          <a:lstStyle/>
          <a:p>
            <a:pPr marL="0" indent="0">
              <a:buNone/>
            </a:pPr>
            <a:r>
              <a:rPr lang="en-US" dirty="0">
                <a:cs typeface="Lucida Sans Unicode" pitchFamily="34" charset="0"/>
              </a:rPr>
              <a:t>Knew or should have known</a:t>
            </a:r>
          </a:p>
          <a:p>
            <a:pPr lvl="1">
              <a:buFont typeface="Georgia" pitchFamily="18" charset="0"/>
              <a:buChar char="●"/>
            </a:pPr>
            <a:r>
              <a:rPr lang="en-US" sz="2400" dirty="0">
                <a:cs typeface="Lucida Sans Unicode" pitchFamily="34" charset="0"/>
              </a:rPr>
              <a:t>If student or employee is being harassed and you “reasonably should have known. . .”</a:t>
            </a:r>
          </a:p>
          <a:p>
            <a:pPr marL="274638" lvl="1" indent="0">
              <a:buNone/>
            </a:pPr>
            <a:endParaRPr lang="en-US" sz="2400" dirty="0">
              <a:cs typeface="Lucida Sans Unicode" pitchFamily="34" charset="0"/>
            </a:endParaRPr>
          </a:p>
          <a:p>
            <a:pPr marL="0" indent="0">
              <a:buNone/>
            </a:pPr>
            <a:r>
              <a:rPr lang="en-US" dirty="0">
                <a:cs typeface="Lucida Sans Unicode" pitchFamily="34" charset="0"/>
              </a:rPr>
              <a:t>Once informed, a manager or supervisor must notify the OEO/AA</a:t>
            </a:r>
          </a:p>
          <a:p>
            <a:pPr lvl="1">
              <a:buFont typeface="Georgia" pitchFamily="18" charset="0"/>
              <a:buChar char="●"/>
            </a:pPr>
            <a:r>
              <a:rPr lang="en-US" sz="2400" dirty="0">
                <a:solidFill>
                  <a:srgbClr val="FF0000"/>
                </a:solidFill>
                <a:cs typeface="Lucida Sans Unicode" pitchFamily="34" charset="0"/>
              </a:rPr>
              <a:t>University Policy 5-107</a:t>
            </a:r>
          </a:p>
          <a:p>
            <a:pPr lvl="1">
              <a:buFont typeface="Georgia" pitchFamily="18" charset="0"/>
              <a:buChar char="●"/>
            </a:pPr>
            <a:r>
              <a:rPr lang="en-US" sz="2400" dirty="0">
                <a:solidFill>
                  <a:srgbClr val="FF0000"/>
                </a:solidFill>
                <a:cs typeface="Lucida Sans Unicode" pitchFamily="34" charset="0"/>
              </a:rPr>
              <a:t>University Policy 1-012</a:t>
            </a:r>
          </a:p>
          <a:p>
            <a:pPr marL="274320" lvl="1" indent="0">
              <a:buNone/>
            </a:pPr>
            <a:endParaRPr lang="en-US" sz="2400" dirty="0">
              <a:solidFill>
                <a:srgbClr val="FF0000"/>
              </a:solidFill>
              <a:cs typeface="Lucida Sans Unicode" pitchFamily="34" charset="0"/>
            </a:endParaRPr>
          </a:p>
          <a:p>
            <a:pPr marL="0" indent="0">
              <a:buNone/>
            </a:pPr>
            <a:endParaRPr lang="en-US" dirty="0">
              <a:cs typeface="Lucida Sans Unicode" pitchFamily="34" charset="0"/>
            </a:endParaRPr>
          </a:p>
        </p:txBody>
      </p:sp>
      <p:sp>
        <p:nvSpPr>
          <p:cNvPr id="4" name="Slide Number Placeholder 5"/>
          <p:cNvSpPr>
            <a:spLocks noGrp="1"/>
          </p:cNvSpPr>
          <p:nvPr>
            <p:ph type="sldNum" sz="quarter" idx="4294967295"/>
          </p:nvPr>
        </p:nvSpPr>
        <p:spPr>
          <a:xfrm>
            <a:off x="8686800" y="6172200"/>
            <a:ext cx="457200" cy="457200"/>
          </a:xfrm>
          <a:noFill/>
        </p:spPr>
        <p:txBody>
          <a:bodyPr/>
          <a:lstStyle/>
          <a:p>
            <a:fld id="{27EE1E96-C20D-43AF-87F4-55BB2EF358C1}" type="slidenum">
              <a:rPr lang="en-US" smtClean="0"/>
              <a:pPr/>
              <a:t>26</a:t>
            </a:fld>
            <a:endParaRPr lang="en-US" dirty="0"/>
          </a:p>
        </p:txBody>
      </p:sp>
      <p:sp>
        <p:nvSpPr>
          <p:cNvPr id="5" name="TextBox 4"/>
          <p:cNvSpPr txBox="1"/>
          <p:nvPr/>
        </p:nvSpPr>
        <p:spPr>
          <a:xfrm>
            <a:off x="457200" y="5486400"/>
            <a:ext cx="8077200" cy="369332"/>
          </a:xfrm>
          <a:prstGeom prst="rect">
            <a:avLst/>
          </a:prstGeom>
          <a:noFill/>
        </p:spPr>
        <p:txBody>
          <a:bodyPr wrap="square" rtlCol="0">
            <a:spAutoFit/>
          </a:bodyPr>
          <a:lstStyle/>
          <a:p>
            <a:r>
              <a:rPr lang="en-US" dirty="0"/>
              <a:t>**Complaints from patients must be reported and addressed appropriately!**</a:t>
            </a:r>
          </a:p>
        </p:txBody>
      </p:sp>
    </p:spTree>
    <p:extLst>
      <p:ext uri="{BB962C8B-B14F-4D97-AF65-F5344CB8AC3E}">
        <p14:creationId xmlns:p14="http://schemas.microsoft.com/office/powerpoint/2010/main" val="175371554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Sex Discrimination: Title IX, Title VII, U of U Policy</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66800" y="1676400"/>
            <a:ext cx="6477000" cy="3962400"/>
          </a:xfrm>
          <a:prstGeom prst="rect">
            <a:avLst/>
          </a:prstGeom>
        </p:spPr>
      </p:pic>
    </p:spTree>
    <p:extLst>
      <p:ext uri="{BB962C8B-B14F-4D97-AF65-F5344CB8AC3E}">
        <p14:creationId xmlns:p14="http://schemas.microsoft.com/office/powerpoint/2010/main" val="64653512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Title 1"/>
          <p:cNvSpPr>
            <a:spLocks noGrp="1"/>
          </p:cNvSpPr>
          <p:nvPr>
            <p:ph type="title"/>
          </p:nvPr>
        </p:nvSpPr>
        <p:spPr/>
        <p:txBody>
          <a:bodyPr>
            <a:normAutofit fontScale="90000"/>
          </a:bodyPr>
          <a:lstStyle/>
          <a:p>
            <a:pPr algn="ctr"/>
            <a:r>
              <a:rPr lang="en-US" altLang="en-US" sz="4400" dirty="0"/>
              <a:t/>
            </a:r>
            <a:br>
              <a:rPr lang="en-US" altLang="en-US" sz="4400" dirty="0"/>
            </a:br>
            <a:r>
              <a:rPr lang="en-US" altLang="en-US" sz="4400" dirty="0"/>
              <a:t>Title IX Coordinator</a:t>
            </a:r>
            <a:br>
              <a:rPr lang="en-US" altLang="en-US" sz="4400" dirty="0"/>
            </a:br>
            <a:endParaRPr lang="en-US" altLang="en-US" sz="4400" dirty="0"/>
          </a:p>
        </p:txBody>
      </p:sp>
      <p:sp>
        <p:nvSpPr>
          <p:cNvPr id="109571" name="Content Placeholder 2"/>
          <p:cNvSpPr>
            <a:spLocks noGrp="1"/>
          </p:cNvSpPr>
          <p:nvPr>
            <p:ph idx="1"/>
          </p:nvPr>
        </p:nvSpPr>
        <p:spPr/>
        <p:txBody>
          <a:bodyPr/>
          <a:lstStyle/>
          <a:p>
            <a:pPr marL="400050" lvl="1" indent="0">
              <a:buFontTx/>
              <a:buNone/>
            </a:pPr>
            <a:endParaRPr lang="en-US" altLang="en-US" sz="2000" dirty="0"/>
          </a:p>
          <a:p>
            <a:pPr marL="400050" lvl="1" indent="0">
              <a:buFontTx/>
              <a:buNone/>
            </a:pPr>
            <a:endParaRPr lang="en-US" altLang="en-US" dirty="0"/>
          </a:p>
          <a:p>
            <a:pPr marL="400050" lvl="1" indent="0">
              <a:buFontTx/>
              <a:buNone/>
            </a:pPr>
            <a:r>
              <a:rPr lang="en-US" altLang="en-US" sz="2000" dirty="0"/>
              <a:t>Sherrie Hayashi, Director</a:t>
            </a:r>
          </a:p>
          <a:p>
            <a:pPr marL="400050" lvl="1" indent="0">
              <a:buFontTx/>
              <a:buNone/>
            </a:pPr>
            <a:r>
              <a:rPr lang="en-US" altLang="en-US" sz="2000" dirty="0"/>
              <a:t>Office of Equal Opportunity and </a:t>
            </a:r>
          </a:p>
          <a:p>
            <a:pPr marL="400050" lvl="1" indent="0">
              <a:buFontTx/>
              <a:buNone/>
            </a:pPr>
            <a:r>
              <a:rPr lang="en-US" altLang="en-US" sz="2000" dirty="0"/>
              <a:t>Affirmative Action</a:t>
            </a:r>
          </a:p>
          <a:p>
            <a:pPr marL="400050" lvl="1" indent="0">
              <a:buFontTx/>
              <a:buNone/>
            </a:pPr>
            <a:r>
              <a:rPr lang="en-US" altLang="en-US" sz="2000" dirty="0"/>
              <a:t>Park Building, Room 135</a:t>
            </a:r>
          </a:p>
          <a:p>
            <a:pPr marL="400050" lvl="1" indent="0">
              <a:buFontTx/>
              <a:buNone/>
            </a:pPr>
            <a:r>
              <a:rPr lang="en-US" altLang="en-US" sz="2000" dirty="0"/>
              <a:t>801-581-8365</a:t>
            </a:r>
          </a:p>
          <a:p>
            <a:pPr marL="400050" lvl="1" indent="0">
              <a:buFontTx/>
              <a:buNone/>
            </a:pPr>
            <a:r>
              <a:rPr lang="en-US" altLang="en-US" sz="2000" u="sng" dirty="0">
                <a:hlinkClick r:id="rId3"/>
              </a:rPr>
              <a:t>Sherrie.Hayashi@utah.edu</a:t>
            </a:r>
            <a:r>
              <a:rPr lang="en-US" altLang="en-US" sz="2000" dirty="0"/>
              <a:t> </a:t>
            </a:r>
          </a:p>
          <a:p>
            <a:endParaRPr lang="en-US" altLang="en-US" sz="2800" dirty="0"/>
          </a:p>
        </p:txBody>
      </p:sp>
      <p:pic>
        <p:nvPicPr>
          <p:cNvPr id="5" name="Content Placeholder 4"/>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5029200" y="2362200"/>
            <a:ext cx="3105150" cy="2133600"/>
          </a:xfrm>
          <a:prstGeom prst="rect">
            <a:avLst/>
          </a:prstGeom>
        </p:spPr>
      </p:pic>
    </p:spTree>
    <p:extLst>
      <p:ext uri="{BB962C8B-B14F-4D97-AF65-F5344CB8AC3E}">
        <p14:creationId xmlns:p14="http://schemas.microsoft.com/office/powerpoint/2010/main" val="267013013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6" name="Rectangle 2"/>
          <p:cNvSpPr>
            <a:spLocks noGrp="1" noChangeArrowheads="1"/>
          </p:cNvSpPr>
          <p:nvPr>
            <p:ph type="title"/>
          </p:nvPr>
        </p:nvSpPr>
        <p:spPr>
          <a:xfrm>
            <a:off x="304800" y="685800"/>
            <a:ext cx="8534400" cy="914400"/>
          </a:xfrm>
        </p:spPr>
        <p:txBody>
          <a:bodyPr>
            <a:noAutofit/>
          </a:bodyPr>
          <a:lstStyle/>
          <a:p>
            <a:r>
              <a:rPr lang="en-US" b="1" dirty="0"/>
              <a:t>Policy 1-020: Required Professional Boundaries in Relationships</a:t>
            </a:r>
          </a:p>
        </p:txBody>
      </p:sp>
      <p:sp>
        <p:nvSpPr>
          <p:cNvPr id="35843" name="Rectangle 3"/>
          <p:cNvSpPr>
            <a:spLocks noGrp="1" noChangeArrowheads="1"/>
          </p:cNvSpPr>
          <p:nvPr>
            <p:ph idx="1"/>
          </p:nvPr>
        </p:nvSpPr>
        <p:spPr>
          <a:xfrm>
            <a:off x="457200" y="1600200"/>
            <a:ext cx="8229600" cy="4495799"/>
          </a:xfrm>
        </p:spPr>
        <p:txBody>
          <a:bodyPr/>
          <a:lstStyle/>
          <a:p>
            <a:pPr eaLnBrk="1" hangingPunct="1"/>
            <a:endParaRPr lang="en-US" dirty="0"/>
          </a:p>
          <a:p>
            <a:pPr marL="0" indent="0" eaLnBrk="1" hangingPunct="1">
              <a:buNone/>
            </a:pPr>
            <a:r>
              <a:rPr lang="en-US" dirty="0"/>
              <a:t>University of Utah Policy:</a:t>
            </a:r>
          </a:p>
          <a:p>
            <a:pPr marL="0" indent="0" eaLnBrk="1" hangingPunct="1">
              <a:buNone/>
            </a:pPr>
            <a:endParaRPr lang="en-US" dirty="0"/>
          </a:p>
          <a:p>
            <a:pPr lvl="1" eaLnBrk="1" hangingPunct="1"/>
            <a:r>
              <a:rPr lang="en-US" dirty="0" smtClean="0"/>
              <a:t>No romantic or sexual relationships with current students in same academic unit</a:t>
            </a:r>
          </a:p>
          <a:p>
            <a:pPr lvl="1" eaLnBrk="1" hangingPunct="1"/>
            <a:r>
              <a:rPr lang="en-US" dirty="0" smtClean="0"/>
              <a:t>Prohibits </a:t>
            </a:r>
            <a:r>
              <a:rPr lang="en-US" dirty="0"/>
              <a:t>sexual or romantic relationships (even if consensual) when one has direct authority over another: coaches/athletes, faculty/students, supervisor/employee</a:t>
            </a:r>
          </a:p>
          <a:p>
            <a:pPr lvl="2"/>
            <a:r>
              <a:rPr lang="en-US" dirty="0">
                <a:hlinkClick r:id="rId2"/>
              </a:rPr>
              <a:t>https://</a:t>
            </a:r>
            <a:r>
              <a:rPr lang="en-US" dirty="0" smtClean="0">
                <a:hlinkClick r:id="rId2"/>
              </a:rPr>
              <a:t>regulations.utah.edu/general/1-020.php</a:t>
            </a:r>
            <a:endParaRPr lang="en-US" dirty="0"/>
          </a:p>
          <a:p>
            <a:pPr lvl="1" eaLnBrk="1" hangingPunct="1">
              <a:buFont typeface="Wingdings" pitchFamily="2" charset="2"/>
              <a:buNone/>
            </a:pPr>
            <a:endParaRPr lang="en-US" dirty="0"/>
          </a:p>
          <a:p>
            <a:pPr eaLnBrk="1" hangingPunct="1"/>
            <a:endParaRPr lang="en-US" sz="2400" dirty="0"/>
          </a:p>
        </p:txBody>
      </p:sp>
    </p:spTree>
    <p:extLst>
      <p:ext uri="{BB962C8B-B14F-4D97-AF65-F5344CB8AC3E}">
        <p14:creationId xmlns:p14="http://schemas.microsoft.com/office/powerpoint/2010/main" val="26618125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dirty="0" smtClean="0">
                <a:latin typeface="Times" charset="0"/>
              </a:rPr>
              <a:t>What is Academic Misconduct?</a:t>
            </a:r>
            <a:endParaRPr lang="en-US" dirty="0">
              <a:latin typeface="Times" charset="0"/>
            </a:endParaRPr>
          </a:p>
        </p:txBody>
      </p:sp>
      <p:sp>
        <p:nvSpPr>
          <p:cNvPr id="4099" name="Rectangle 3"/>
          <p:cNvSpPr>
            <a:spLocks noGrp="1" noChangeArrowheads="1"/>
          </p:cNvSpPr>
          <p:nvPr>
            <p:ph type="body" idx="1"/>
          </p:nvPr>
        </p:nvSpPr>
        <p:spPr>
          <a:xfrm>
            <a:off x="457200" y="1295400"/>
            <a:ext cx="8229600" cy="4876800"/>
          </a:xfrm>
          <a:noFill/>
        </p:spPr>
        <p:txBody>
          <a:bodyPr/>
          <a:lstStyle/>
          <a:p>
            <a:pPr eaLnBrk="1" hangingPunct="1"/>
            <a:r>
              <a:rPr lang="en-US" dirty="0" smtClean="0">
                <a:latin typeface="Arial" charset="0"/>
              </a:rPr>
              <a:t>University Policy 6-400, Section 1(B)(2)</a:t>
            </a:r>
          </a:p>
          <a:p>
            <a:pPr lvl="1" eaLnBrk="1" hangingPunct="1"/>
            <a:r>
              <a:rPr lang="en-US" dirty="0" smtClean="0">
                <a:latin typeface="Arial" charset="0"/>
              </a:rPr>
              <a:t>Cheating</a:t>
            </a:r>
          </a:p>
          <a:p>
            <a:pPr lvl="1" eaLnBrk="1" hangingPunct="1"/>
            <a:r>
              <a:rPr lang="en-US" dirty="0" smtClean="0">
                <a:latin typeface="Arial" charset="0"/>
              </a:rPr>
              <a:t>Misrepresenting one’s work</a:t>
            </a:r>
          </a:p>
          <a:p>
            <a:pPr lvl="1" eaLnBrk="1" hangingPunct="1"/>
            <a:r>
              <a:rPr lang="en-US" dirty="0" smtClean="0">
                <a:latin typeface="Arial" charset="0"/>
              </a:rPr>
              <a:t>Inappropriately collaborating</a:t>
            </a:r>
          </a:p>
          <a:p>
            <a:pPr lvl="1" eaLnBrk="1" hangingPunct="1"/>
            <a:r>
              <a:rPr lang="en-US" dirty="0" smtClean="0">
                <a:latin typeface="Arial" charset="0"/>
              </a:rPr>
              <a:t>Plagiarism</a:t>
            </a:r>
          </a:p>
          <a:p>
            <a:pPr lvl="1" eaLnBrk="1" hangingPunct="1"/>
            <a:r>
              <a:rPr lang="en-US" dirty="0" smtClean="0">
                <a:latin typeface="Arial" charset="0"/>
              </a:rPr>
              <a:t>Fabrication of information</a:t>
            </a:r>
          </a:p>
          <a:p>
            <a:pPr lvl="1" eaLnBrk="1" hangingPunct="1"/>
            <a:r>
              <a:rPr lang="en-US" dirty="0" smtClean="0">
                <a:latin typeface="Arial" charset="0"/>
              </a:rPr>
              <a:t>Falsification of information</a:t>
            </a:r>
          </a:p>
          <a:p>
            <a:pPr lvl="1" eaLnBrk="1" hangingPunct="1"/>
            <a:r>
              <a:rPr lang="en-US" dirty="0" smtClean="0">
                <a:latin typeface="Arial" charset="0"/>
              </a:rPr>
              <a:t>Helping another to commit academic misconduct</a:t>
            </a:r>
          </a:p>
        </p:txBody>
      </p:sp>
      <p:pic>
        <p:nvPicPr>
          <p:cNvPr id="9218" name="Picture 2" descr="Image result for cheating"/>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rot="10800000" flipH="1" flipV="1">
            <a:off x="5715000" y="2514600"/>
            <a:ext cx="3086100" cy="2057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0949115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 calcmode="lin" valueType="num">
                                      <p:cBhvr additive="base">
                                        <p:cTn id="7" dur="500" fill="hold"/>
                                        <p:tgtEl>
                                          <p:spTgt spid="40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9">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099">
                                            <p:txEl>
                                              <p:pRg st="1" end="1"/>
                                            </p:txEl>
                                          </p:spTgt>
                                        </p:tgtEl>
                                        <p:attrNameLst>
                                          <p:attrName>style.visibility</p:attrName>
                                        </p:attrNameLst>
                                      </p:cBhvr>
                                      <p:to>
                                        <p:strVal val="visible"/>
                                      </p:to>
                                    </p:set>
                                    <p:anim calcmode="lin" valueType="num">
                                      <p:cBhvr additive="base">
                                        <p:cTn id="11" dur="500" fill="hold"/>
                                        <p:tgtEl>
                                          <p:spTgt spid="4099">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099">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099">
                                            <p:txEl>
                                              <p:pRg st="2" end="2"/>
                                            </p:txEl>
                                          </p:spTgt>
                                        </p:tgtEl>
                                        <p:attrNameLst>
                                          <p:attrName>style.visibility</p:attrName>
                                        </p:attrNameLst>
                                      </p:cBhvr>
                                      <p:to>
                                        <p:strVal val="visible"/>
                                      </p:to>
                                    </p:set>
                                    <p:anim calcmode="lin" valueType="num">
                                      <p:cBhvr additive="base">
                                        <p:cTn id="15" dur="500" fill="hold"/>
                                        <p:tgtEl>
                                          <p:spTgt spid="4099">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099">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099">
                                            <p:txEl>
                                              <p:pRg st="3" end="3"/>
                                            </p:txEl>
                                          </p:spTgt>
                                        </p:tgtEl>
                                        <p:attrNameLst>
                                          <p:attrName>style.visibility</p:attrName>
                                        </p:attrNameLst>
                                      </p:cBhvr>
                                      <p:to>
                                        <p:strVal val="visible"/>
                                      </p:to>
                                    </p:set>
                                    <p:anim calcmode="lin" valueType="num">
                                      <p:cBhvr additive="base">
                                        <p:cTn id="19" dur="500" fill="hold"/>
                                        <p:tgtEl>
                                          <p:spTgt spid="4099">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099">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099">
                                            <p:txEl>
                                              <p:pRg st="4" end="4"/>
                                            </p:txEl>
                                          </p:spTgt>
                                        </p:tgtEl>
                                        <p:attrNameLst>
                                          <p:attrName>style.visibility</p:attrName>
                                        </p:attrNameLst>
                                      </p:cBhvr>
                                      <p:to>
                                        <p:strVal val="visible"/>
                                      </p:to>
                                    </p:set>
                                    <p:anim calcmode="lin" valueType="num">
                                      <p:cBhvr additive="base">
                                        <p:cTn id="23" dur="500" fill="hold"/>
                                        <p:tgtEl>
                                          <p:spTgt spid="4099">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099">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099">
                                            <p:txEl>
                                              <p:pRg st="5" end="5"/>
                                            </p:txEl>
                                          </p:spTgt>
                                        </p:tgtEl>
                                        <p:attrNameLst>
                                          <p:attrName>style.visibility</p:attrName>
                                        </p:attrNameLst>
                                      </p:cBhvr>
                                      <p:to>
                                        <p:strVal val="visible"/>
                                      </p:to>
                                    </p:set>
                                    <p:anim calcmode="lin" valueType="num">
                                      <p:cBhvr additive="base">
                                        <p:cTn id="27" dur="500" fill="hold"/>
                                        <p:tgtEl>
                                          <p:spTgt spid="4099">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099">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099">
                                            <p:txEl>
                                              <p:pRg st="6" end="6"/>
                                            </p:txEl>
                                          </p:spTgt>
                                        </p:tgtEl>
                                        <p:attrNameLst>
                                          <p:attrName>style.visibility</p:attrName>
                                        </p:attrNameLst>
                                      </p:cBhvr>
                                      <p:to>
                                        <p:strVal val="visible"/>
                                      </p:to>
                                    </p:set>
                                    <p:anim calcmode="lin" valueType="num">
                                      <p:cBhvr additive="base">
                                        <p:cTn id="31" dur="500" fill="hold"/>
                                        <p:tgtEl>
                                          <p:spTgt spid="4099">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099">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099">
                                            <p:txEl>
                                              <p:pRg st="7" end="7"/>
                                            </p:txEl>
                                          </p:spTgt>
                                        </p:tgtEl>
                                        <p:attrNameLst>
                                          <p:attrName>style.visibility</p:attrName>
                                        </p:attrNameLst>
                                      </p:cBhvr>
                                      <p:to>
                                        <p:strVal val="visible"/>
                                      </p:to>
                                    </p:set>
                                    <p:anim calcmode="lin" valueType="num">
                                      <p:cBhvr additive="base">
                                        <p:cTn id="35" dur="500" fill="hold"/>
                                        <p:tgtEl>
                                          <p:spTgt spid="4099">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099">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p:txBody>
          <a:bodyPr>
            <a:normAutofit/>
          </a:bodyPr>
          <a:lstStyle/>
          <a:p>
            <a:pPr eaLnBrk="1" fontAlgn="auto" hangingPunct="1">
              <a:spcAft>
                <a:spcPts val="0"/>
              </a:spcAft>
              <a:defRPr/>
            </a:pPr>
            <a:r>
              <a:rPr lang="en-US" sz="3200" dirty="0">
                <a:solidFill>
                  <a:schemeClr val="tx1"/>
                </a:solidFill>
              </a:rPr>
              <a:t>Discrimination Based On Sex Includes:</a:t>
            </a:r>
          </a:p>
        </p:txBody>
      </p:sp>
      <p:sp>
        <p:nvSpPr>
          <p:cNvPr id="22531" name="Rectangle 3"/>
          <p:cNvSpPr>
            <a:spLocks noGrp="1" noChangeArrowheads="1"/>
          </p:cNvSpPr>
          <p:nvPr>
            <p:ph idx="1"/>
          </p:nvPr>
        </p:nvSpPr>
        <p:spPr>
          <a:xfrm>
            <a:off x="457200" y="1600200"/>
            <a:ext cx="8229600" cy="4724400"/>
          </a:xfrm>
        </p:spPr>
        <p:txBody>
          <a:bodyPr/>
          <a:lstStyle/>
          <a:p>
            <a:pPr eaLnBrk="1" hangingPunct="1">
              <a:lnSpc>
                <a:spcPct val="80000"/>
              </a:lnSpc>
            </a:pPr>
            <a:r>
              <a:rPr lang="en-US" dirty="0"/>
              <a:t>Pregnancy Discrimination</a:t>
            </a:r>
          </a:p>
          <a:p>
            <a:pPr eaLnBrk="1" hangingPunct="1">
              <a:lnSpc>
                <a:spcPct val="80000"/>
              </a:lnSpc>
              <a:buFont typeface="Wingdings" pitchFamily="2" charset="2"/>
              <a:buNone/>
            </a:pPr>
            <a:endParaRPr lang="en-US" dirty="0"/>
          </a:p>
          <a:p>
            <a:pPr eaLnBrk="1" hangingPunct="1">
              <a:lnSpc>
                <a:spcPct val="80000"/>
              </a:lnSpc>
            </a:pPr>
            <a:r>
              <a:rPr lang="en-US" dirty="0"/>
              <a:t>Gender</a:t>
            </a:r>
          </a:p>
          <a:p>
            <a:pPr lvl="1" eaLnBrk="1" hangingPunct="1">
              <a:lnSpc>
                <a:spcPct val="80000"/>
              </a:lnSpc>
            </a:pPr>
            <a:r>
              <a:rPr lang="en-US" dirty="0"/>
              <a:t>Sexual Orientation</a:t>
            </a:r>
          </a:p>
          <a:p>
            <a:pPr lvl="1" eaLnBrk="1" hangingPunct="1">
              <a:lnSpc>
                <a:spcPct val="80000"/>
              </a:lnSpc>
            </a:pPr>
            <a:r>
              <a:rPr lang="en-US" dirty="0"/>
              <a:t>Gender Identity/Expression</a:t>
            </a:r>
          </a:p>
          <a:p>
            <a:pPr marL="274638" lvl="1" indent="0" eaLnBrk="1" hangingPunct="1">
              <a:lnSpc>
                <a:spcPct val="80000"/>
              </a:lnSpc>
              <a:buNone/>
            </a:pPr>
            <a:endParaRPr lang="en-US" dirty="0"/>
          </a:p>
          <a:p>
            <a:pPr marL="274638" lvl="1" indent="0" eaLnBrk="1" hangingPunct="1">
              <a:lnSpc>
                <a:spcPct val="80000"/>
              </a:lnSpc>
              <a:buNone/>
            </a:pPr>
            <a:endParaRPr lang="en-US" dirty="0"/>
          </a:p>
          <a:p>
            <a:pPr eaLnBrk="1" hangingPunct="1">
              <a:lnSpc>
                <a:spcPct val="80000"/>
              </a:lnSpc>
            </a:pPr>
            <a:r>
              <a:rPr lang="en-US" dirty="0"/>
              <a:t>Sexual Harassment</a:t>
            </a:r>
          </a:p>
          <a:p>
            <a:pPr lvl="1" eaLnBrk="1" hangingPunct="1">
              <a:lnSpc>
                <a:spcPct val="80000"/>
              </a:lnSpc>
            </a:pPr>
            <a:r>
              <a:rPr lang="en-US" dirty="0"/>
              <a:t>Quid Pro Quo or Hostile Environment, or</a:t>
            </a:r>
          </a:p>
          <a:p>
            <a:pPr lvl="1" eaLnBrk="1" hangingPunct="1">
              <a:lnSpc>
                <a:spcPct val="80000"/>
              </a:lnSpc>
            </a:pPr>
            <a:r>
              <a:rPr lang="en-US" dirty="0"/>
              <a:t>Other types of Sexual Misconduct</a:t>
            </a:r>
          </a:p>
          <a:p>
            <a:pPr eaLnBrk="1" hangingPunct="1">
              <a:lnSpc>
                <a:spcPct val="80000"/>
              </a:lnSpc>
              <a:buFont typeface="Wingdings" pitchFamily="2" charset="2"/>
              <a:buNone/>
            </a:pPr>
            <a:endParaRPr lang="en-US" dirty="0"/>
          </a:p>
          <a:p>
            <a:pPr eaLnBrk="1" hangingPunct="1">
              <a:lnSpc>
                <a:spcPct val="80000"/>
              </a:lnSpc>
              <a:buFont typeface="Wingdings" pitchFamily="2" charset="2"/>
              <a:buNone/>
            </a:pPr>
            <a:endParaRPr lang="en-US" sz="2800" dirty="0"/>
          </a:p>
        </p:txBody>
      </p:sp>
    </p:spTree>
    <p:extLst>
      <p:ext uri="{BB962C8B-B14F-4D97-AF65-F5344CB8AC3E}">
        <p14:creationId xmlns:p14="http://schemas.microsoft.com/office/powerpoint/2010/main" val="206416984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sz="3200" dirty="0"/>
              <a:t>University employees must</a:t>
            </a:r>
          </a:p>
        </p:txBody>
      </p:sp>
      <p:sp>
        <p:nvSpPr>
          <p:cNvPr id="34819" name="Rectangle 3"/>
          <p:cNvSpPr>
            <a:spLocks noGrp="1" noChangeArrowheads="1"/>
          </p:cNvSpPr>
          <p:nvPr>
            <p:ph idx="1"/>
          </p:nvPr>
        </p:nvSpPr>
        <p:spPr/>
        <p:txBody>
          <a:bodyPr/>
          <a:lstStyle/>
          <a:p>
            <a:pPr eaLnBrk="1" hangingPunct="1">
              <a:buFont typeface="Georgia" pitchFamily="18" charset="0"/>
              <a:buChar char="●"/>
            </a:pPr>
            <a:r>
              <a:rPr lang="en-US" sz="2800" dirty="0"/>
              <a:t>Assist a student who has been sexually assaulted:</a:t>
            </a:r>
          </a:p>
          <a:p>
            <a:pPr lvl="1">
              <a:buFont typeface="Georgia" pitchFamily="18" charset="0"/>
              <a:buChar char="●"/>
            </a:pPr>
            <a:r>
              <a:rPr lang="en-US" dirty="0"/>
              <a:t>Offer to call or help them call police (if they agree) </a:t>
            </a:r>
          </a:p>
          <a:p>
            <a:pPr lvl="1">
              <a:buFont typeface="Georgia" pitchFamily="18" charset="0"/>
              <a:buChar char="●"/>
            </a:pPr>
            <a:r>
              <a:rPr lang="en-US" dirty="0"/>
              <a:t>Offer to get or help them get medical attention</a:t>
            </a:r>
          </a:p>
          <a:p>
            <a:pPr lvl="1">
              <a:buFont typeface="Georgia" pitchFamily="18" charset="0"/>
              <a:buChar char="●"/>
            </a:pPr>
            <a:r>
              <a:rPr lang="en-US" dirty="0"/>
              <a:t>Inform them of the OEO/AA</a:t>
            </a:r>
          </a:p>
          <a:p>
            <a:pPr lvl="1">
              <a:buFont typeface="Georgia" pitchFamily="18" charset="0"/>
              <a:buChar char="●"/>
            </a:pPr>
            <a:r>
              <a:rPr lang="en-US" dirty="0"/>
              <a:t>Inform them that there are confidential resources</a:t>
            </a:r>
          </a:p>
          <a:p>
            <a:pPr lvl="1">
              <a:buFont typeface="Georgia" pitchFamily="18" charset="0"/>
              <a:buChar char="●"/>
            </a:pPr>
            <a:r>
              <a:rPr lang="en-US" dirty="0"/>
              <a:t>Inform the appropriate supervisor or administrator</a:t>
            </a:r>
          </a:p>
          <a:p>
            <a:pPr algn="ctr" eaLnBrk="1" hangingPunct="1">
              <a:buNone/>
            </a:pPr>
            <a:endParaRPr lang="en-US" sz="2800" dirty="0"/>
          </a:p>
          <a:p>
            <a:pPr eaLnBrk="1" hangingPunct="1">
              <a:buFont typeface="Wingdings" pitchFamily="2" charset="2"/>
              <a:buChar char="§"/>
            </a:pPr>
            <a:endParaRPr lang="en-US" sz="2800" u="sng" dirty="0">
              <a:solidFill>
                <a:srgbClr val="0000FF"/>
              </a:solidFill>
            </a:endParaRPr>
          </a:p>
          <a:p>
            <a:pPr eaLnBrk="1" hangingPunct="1">
              <a:buFont typeface="Wingdings" pitchFamily="2" charset="2"/>
              <a:buChar char="§"/>
            </a:pPr>
            <a:endParaRPr lang="en-US" sz="2800" u="sng" dirty="0">
              <a:solidFill>
                <a:srgbClr val="0000FF"/>
              </a:solidFill>
            </a:endParaRPr>
          </a:p>
        </p:txBody>
      </p:sp>
    </p:spTree>
    <p:extLst>
      <p:ext uri="{BB962C8B-B14F-4D97-AF65-F5344CB8AC3E}">
        <p14:creationId xmlns:p14="http://schemas.microsoft.com/office/powerpoint/2010/main" val="4442586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304800" y="381000"/>
            <a:ext cx="8534400" cy="1371600"/>
          </a:xfrm>
        </p:spPr>
        <p:txBody>
          <a:bodyPr/>
          <a:lstStyle/>
          <a:p>
            <a:pPr eaLnBrk="1" hangingPunct="1"/>
            <a:r>
              <a:rPr lang="en-US" sz="3200" dirty="0"/>
              <a:t>Americans with Disabilities Act (ADA) </a:t>
            </a:r>
            <a:br>
              <a:rPr lang="en-US" sz="3200" dirty="0"/>
            </a:br>
            <a:r>
              <a:rPr lang="en-US" sz="3200" dirty="0"/>
              <a:t>§504 of the Rehabilitation Act</a:t>
            </a:r>
          </a:p>
        </p:txBody>
      </p:sp>
      <p:sp>
        <p:nvSpPr>
          <p:cNvPr id="36867" name="Rectangle 3"/>
          <p:cNvSpPr>
            <a:spLocks noGrp="1" noChangeArrowheads="1"/>
          </p:cNvSpPr>
          <p:nvPr>
            <p:ph idx="1"/>
          </p:nvPr>
        </p:nvSpPr>
        <p:spPr/>
        <p:txBody>
          <a:bodyPr/>
          <a:lstStyle/>
          <a:p>
            <a:pPr eaLnBrk="1" hangingPunct="1"/>
            <a:endParaRPr lang="en-US" sz="3600" dirty="0"/>
          </a:p>
          <a:p>
            <a:pPr eaLnBrk="1" hangingPunct="1">
              <a:buFont typeface="Georgia" pitchFamily="18" charset="0"/>
              <a:buChar char="●"/>
            </a:pPr>
            <a:r>
              <a:rPr lang="en-US" dirty="0"/>
              <a:t>Prohibit Discrimination or Harassment</a:t>
            </a:r>
          </a:p>
          <a:p>
            <a:pPr lvl="1">
              <a:buFont typeface="Georgia" pitchFamily="18" charset="0"/>
              <a:buChar char="●"/>
            </a:pPr>
            <a:r>
              <a:rPr lang="en-US" dirty="0"/>
              <a:t>For having or having a record of a disability</a:t>
            </a:r>
          </a:p>
          <a:p>
            <a:pPr lvl="1">
              <a:buFont typeface="Georgia" pitchFamily="18" charset="0"/>
              <a:buChar char="●"/>
            </a:pPr>
            <a:r>
              <a:rPr lang="en-US" dirty="0"/>
              <a:t>For being “regarded as” having a disability</a:t>
            </a:r>
          </a:p>
          <a:p>
            <a:pPr eaLnBrk="1" hangingPunct="1">
              <a:buFont typeface="Georgia" pitchFamily="18" charset="0"/>
              <a:buChar char="●"/>
            </a:pPr>
            <a:endParaRPr lang="en-US" dirty="0"/>
          </a:p>
          <a:p>
            <a:pPr eaLnBrk="1" hangingPunct="1">
              <a:buFont typeface="Georgia" pitchFamily="18" charset="0"/>
              <a:buChar char="●"/>
            </a:pPr>
            <a:r>
              <a:rPr lang="en-US" dirty="0"/>
              <a:t>Provide Reasonable Accommodations</a:t>
            </a:r>
          </a:p>
          <a:p>
            <a:pPr eaLnBrk="1" hangingPunct="1">
              <a:buFont typeface="Georgia" pitchFamily="18" charset="0"/>
              <a:buChar char="●"/>
            </a:pPr>
            <a:endParaRPr lang="en-US" dirty="0"/>
          </a:p>
          <a:p>
            <a:pPr eaLnBrk="1" hangingPunct="1">
              <a:buFont typeface="Georgia" pitchFamily="18" charset="0"/>
              <a:buChar char="●"/>
            </a:pPr>
            <a:r>
              <a:rPr lang="en-US" dirty="0"/>
              <a:t>Provide </a:t>
            </a:r>
            <a:r>
              <a:rPr lang="en-US" sz="1200" dirty="0"/>
              <a:t> </a:t>
            </a:r>
            <a:r>
              <a:rPr lang="en-US" dirty="0"/>
              <a:t>Equal Access</a:t>
            </a:r>
          </a:p>
          <a:p>
            <a:pPr eaLnBrk="1" hangingPunct="1"/>
            <a:endParaRPr lang="en-US" dirty="0"/>
          </a:p>
          <a:p>
            <a:pPr eaLnBrk="1" hangingPunct="1"/>
            <a:endParaRPr lang="en-US"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69416" y="4714875"/>
            <a:ext cx="2143125" cy="2143125"/>
          </a:xfrm>
          <a:prstGeom prst="rect">
            <a:avLst/>
          </a:prstGeom>
        </p:spPr>
      </p:pic>
    </p:spTree>
    <p:extLst>
      <p:ext uri="{BB962C8B-B14F-4D97-AF65-F5344CB8AC3E}">
        <p14:creationId xmlns:p14="http://schemas.microsoft.com/office/powerpoint/2010/main" val="388329536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normAutofit/>
          </a:bodyPr>
          <a:lstStyle/>
          <a:p>
            <a:pPr eaLnBrk="1" hangingPunct="1"/>
            <a:r>
              <a:rPr lang="en-US" sz="3200" dirty="0"/>
              <a:t>Definition of Disability:</a:t>
            </a:r>
          </a:p>
        </p:txBody>
      </p:sp>
      <p:sp>
        <p:nvSpPr>
          <p:cNvPr id="38915" name="Rectangle 3"/>
          <p:cNvSpPr>
            <a:spLocks noGrp="1" noChangeArrowheads="1"/>
          </p:cNvSpPr>
          <p:nvPr>
            <p:ph idx="1"/>
          </p:nvPr>
        </p:nvSpPr>
        <p:spPr/>
        <p:txBody>
          <a:bodyPr>
            <a:normAutofit/>
          </a:bodyPr>
          <a:lstStyle/>
          <a:p>
            <a:pPr eaLnBrk="1" hangingPunct="1">
              <a:buFont typeface="Wingdings" pitchFamily="2" charset="2"/>
              <a:buChar char="§"/>
            </a:pPr>
            <a:endParaRPr lang="en-US" dirty="0"/>
          </a:p>
          <a:p>
            <a:pPr eaLnBrk="1" hangingPunct="1">
              <a:buFont typeface="Wingdings" pitchFamily="2" charset="2"/>
              <a:buChar char="§"/>
            </a:pPr>
            <a:r>
              <a:rPr lang="en-US" dirty="0"/>
              <a:t>A physical or mental impairment which substantially limits one or more major life activities</a:t>
            </a:r>
          </a:p>
          <a:p>
            <a:pPr eaLnBrk="1" hangingPunct="1">
              <a:buFont typeface="Wingdings" pitchFamily="2" charset="2"/>
              <a:buChar char="§"/>
            </a:pPr>
            <a:endParaRPr lang="en-US" dirty="0"/>
          </a:p>
          <a:p>
            <a:pPr eaLnBrk="1" hangingPunct="1">
              <a:buFont typeface="Wingdings" pitchFamily="2" charset="2"/>
              <a:buChar char="§"/>
            </a:pPr>
            <a:endParaRPr lang="en-US" dirty="0"/>
          </a:p>
          <a:p>
            <a:pPr eaLnBrk="1" hangingPunct="1">
              <a:buFont typeface="Wingdings" pitchFamily="2" charset="2"/>
              <a:buChar char="§"/>
            </a:pPr>
            <a:r>
              <a:rPr lang="en-US" dirty="0"/>
              <a:t>Permanent or long-term in duration</a:t>
            </a:r>
          </a:p>
          <a:p>
            <a:pPr eaLnBrk="1" hangingPunct="1">
              <a:buFont typeface="Wingdings" pitchFamily="2" charset="2"/>
              <a:buNone/>
            </a:pPr>
            <a:endParaRPr lang="en-US" dirty="0"/>
          </a:p>
          <a:p>
            <a:pPr eaLnBrk="1" hangingPunct="1">
              <a:buFont typeface="Wingdings" pitchFamily="2" charset="2"/>
              <a:buNone/>
            </a:pPr>
            <a:endParaRPr lang="en-US" dirty="0"/>
          </a:p>
        </p:txBody>
      </p:sp>
    </p:spTree>
    <p:extLst>
      <p:ext uri="{BB962C8B-B14F-4D97-AF65-F5344CB8AC3E}">
        <p14:creationId xmlns:p14="http://schemas.microsoft.com/office/powerpoint/2010/main" val="322938763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Examples Of Reasonable Accommodations*</a:t>
            </a:r>
          </a:p>
        </p:txBody>
      </p:sp>
      <p:sp>
        <p:nvSpPr>
          <p:cNvPr id="3" name="Content Placeholder 2"/>
          <p:cNvSpPr>
            <a:spLocks noGrp="1"/>
          </p:cNvSpPr>
          <p:nvPr>
            <p:ph idx="1"/>
          </p:nvPr>
        </p:nvSpPr>
        <p:spPr>
          <a:xfrm>
            <a:off x="457200" y="1600200"/>
            <a:ext cx="8229600" cy="4648199"/>
          </a:xfrm>
        </p:spPr>
        <p:txBody>
          <a:bodyPr>
            <a:normAutofit fontScale="77500" lnSpcReduction="20000"/>
          </a:bodyPr>
          <a:lstStyle/>
          <a:p>
            <a:r>
              <a:rPr lang="en-US" dirty="0"/>
              <a:t>Public Access</a:t>
            </a:r>
          </a:p>
          <a:p>
            <a:r>
              <a:rPr lang="en-US" dirty="0"/>
              <a:t>Auxiliary Aids</a:t>
            </a:r>
          </a:p>
          <a:p>
            <a:r>
              <a:rPr lang="en-US" dirty="0"/>
              <a:t>Leave time or extended leave</a:t>
            </a:r>
          </a:p>
          <a:p>
            <a:r>
              <a:rPr lang="en-US" dirty="0"/>
              <a:t>Parking/Transportation</a:t>
            </a:r>
          </a:p>
          <a:p>
            <a:pPr lvl="0">
              <a:buClr>
                <a:srgbClr val="D16349"/>
              </a:buClr>
            </a:pPr>
            <a:r>
              <a:rPr lang="en-US" dirty="0">
                <a:solidFill>
                  <a:prstClr val="black"/>
                </a:solidFill>
              </a:rPr>
              <a:t>Allowing for powered mobility devices (</a:t>
            </a:r>
            <a:r>
              <a:rPr lang="en-US" dirty="0" err="1">
                <a:solidFill>
                  <a:prstClr val="black"/>
                </a:solidFill>
              </a:rPr>
              <a:t>Segways</a:t>
            </a:r>
            <a:r>
              <a:rPr lang="en-US" dirty="0">
                <a:solidFill>
                  <a:prstClr val="black"/>
                </a:solidFill>
              </a:rPr>
              <a:t>, </a:t>
            </a:r>
            <a:r>
              <a:rPr lang="en-US" dirty="0" err="1">
                <a:solidFill>
                  <a:prstClr val="black"/>
                </a:solidFill>
              </a:rPr>
              <a:t>etc</a:t>
            </a:r>
            <a:r>
              <a:rPr lang="en-US" dirty="0">
                <a:solidFill>
                  <a:prstClr val="black"/>
                </a:solidFill>
              </a:rPr>
              <a:t>)</a:t>
            </a:r>
          </a:p>
          <a:p>
            <a:pPr lvl="0">
              <a:buClr>
                <a:srgbClr val="D16349"/>
              </a:buClr>
            </a:pPr>
            <a:r>
              <a:rPr lang="en-US" dirty="0">
                <a:solidFill>
                  <a:prstClr val="black"/>
                </a:solidFill>
              </a:rPr>
              <a:t>Workspace modifications</a:t>
            </a:r>
          </a:p>
          <a:p>
            <a:pPr lvl="0">
              <a:buClr>
                <a:srgbClr val="D16349"/>
              </a:buClr>
            </a:pPr>
            <a:r>
              <a:rPr lang="en-US" dirty="0">
                <a:solidFill>
                  <a:prstClr val="black"/>
                </a:solidFill>
              </a:rPr>
              <a:t>Learning Materials</a:t>
            </a:r>
          </a:p>
          <a:p>
            <a:pPr lvl="0">
              <a:buClr>
                <a:srgbClr val="D16349"/>
              </a:buClr>
            </a:pPr>
            <a:r>
              <a:rPr lang="en-US" dirty="0">
                <a:solidFill>
                  <a:prstClr val="black"/>
                </a:solidFill>
              </a:rPr>
              <a:t>Shifts or work hours</a:t>
            </a:r>
          </a:p>
          <a:p>
            <a:pPr lvl="0">
              <a:buClr>
                <a:srgbClr val="D16349"/>
              </a:buClr>
            </a:pPr>
            <a:r>
              <a:rPr lang="en-US" dirty="0">
                <a:solidFill>
                  <a:prstClr val="black"/>
                </a:solidFill>
              </a:rPr>
              <a:t>Service Animal</a:t>
            </a:r>
          </a:p>
          <a:p>
            <a:pPr lvl="0">
              <a:buClr>
                <a:srgbClr val="D16349"/>
              </a:buClr>
            </a:pPr>
            <a:endParaRPr lang="en-US" dirty="0">
              <a:solidFill>
                <a:prstClr val="black"/>
              </a:solidFill>
            </a:endParaRPr>
          </a:p>
          <a:p>
            <a:pPr marL="0" lvl="0" indent="0">
              <a:buClr>
                <a:srgbClr val="D16349"/>
              </a:buClr>
              <a:buNone/>
            </a:pPr>
            <a:r>
              <a:rPr lang="en-US" dirty="0">
                <a:solidFill>
                  <a:prstClr val="black"/>
                </a:solidFill>
              </a:rPr>
              <a:t>* Each request must be individually accessed in consideration of essential functions of job, business needs, reasonableness.</a:t>
            </a:r>
          </a:p>
          <a:p>
            <a:endParaRPr lang="en-US" dirty="0"/>
          </a:p>
        </p:txBody>
      </p:sp>
      <p:pic>
        <p:nvPicPr>
          <p:cNvPr id="4" name="Picture 3"/>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2667000" y="1888210"/>
            <a:ext cx="457200" cy="457200"/>
          </a:xfrm>
          <a:prstGeom prst="rect">
            <a:avLst/>
          </a:prstGeom>
        </p:spPr>
      </p:pic>
      <p:pic>
        <p:nvPicPr>
          <p:cNvPr id="5" name="Picture 4"/>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3543301" y="1960970"/>
            <a:ext cx="381000" cy="311679"/>
          </a:xfrm>
          <a:prstGeom prst="rect">
            <a:avLst/>
          </a:prstGeom>
        </p:spPr>
      </p:pic>
      <p:pic>
        <p:nvPicPr>
          <p:cNvPr id="6" name="Picture 5"/>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4305300" y="1839737"/>
            <a:ext cx="685800" cy="544286"/>
          </a:xfrm>
          <a:prstGeom prst="rect">
            <a:avLst/>
          </a:prstGeom>
        </p:spPr>
      </p:pic>
      <p:pic>
        <p:nvPicPr>
          <p:cNvPr id="7" name="Picture 6"/>
          <p:cNvPicPr>
            <a:picLocks noChangeAspect="1"/>
          </p:cNvPicPr>
          <p:nvPr/>
        </p:nvPicPr>
        <p:blipFill>
          <a:blip r:embed="rId5" cstate="email">
            <a:extLst>
              <a:ext uri="{28A0092B-C50C-407E-A947-70E740481C1C}">
                <a14:useLocalDpi xmlns:a14="http://schemas.microsoft.com/office/drawing/2010/main" val="0"/>
              </a:ext>
            </a:extLst>
          </a:blip>
          <a:stretch>
            <a:fillRect/>
          </a:stretch>
        </p:blipFill>
        <p:spPr>
          <a:xfrm>
            <a:off x="5270913" y="1809766"/>
            <a:ext cx="751470" cy="709180"/>
          </a:xfrm>
          <a:prstGeom prst="rect">
            <a:avLst/>
          </a:prstGeom>
        </p:spPr>
      </p:pic>
    </p:spTree>
    <p:extLst>
      <p:ext uri="{BB962C8B-B14F-4D97-AF65-F5344CB8AC3E}">
        <p14:creationId xmlns:p14="http://schemas.microsoft.com/office/powerpoint/2010/main" val="326120727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en-US" sz="3200" dirty="0"/>
              <a:t>What the ADA </a:t>
            </a:r>
            <a:r>
              <a:rPr lang="en-US" sz="3200" dirty="0">
                <a:solidFill>
                  <a:srgbClr val="FF0000"/>
                </a:solidFill>
              </a:rPr>
              <a:t>WILL</a:t>
            </a:r>
            <a:r>
              <a:rPr lang="en-US" sz="3200" dirty="0"/>
              <a:t> DO</a:t>
            </a:r>
          </a:p>
        </p:txBody>
      </p:sp>
      <p:sp>
        <p:nvSpPr>
          <p:cNvPr id="40963" name="Rectangle 3"/>
          <p:cNvSpPr>
            <a:spLocks noGrp="1" noChangeArrowheads="1"/>
          </p:cNvSpPr>
          <p:nvPr>
            <p:ph idx="1"/>
          </p:nvPr>
        </p:nvSpPr>
        <p:spPr/>
        <p:txBody>
          <a:bodyPr/>
          <a:lstStyle/>
          <a:p>
            <a:pPr eaLnBrk="1" hangingPunct="1"/>
            <a:r>
              <a:rPr lang="en-US" sz="2400" dirty="0"/>
              <a:t>Provide protection from discrimination</a:t>
            </a:r>
          </a:p>
          <a:p>
            <a:pPr eaLnBrk="1" hangingPunct="1"/>
            <a:endParaRPr lang="en-US" sz="2400" dirty="0"/>
          </a:p>
          <a:p>
            <a:pPr eaLnBrk="1" hangingPunct="1"/>
            <a:r>
              <a:rPr lang="en-US" sz="2400" dirty="0"/>
              <a:t>Provide reasonable accommodations so that you can do your job or continue your education</a:t>
            </a:r>
          </a:p>
          <a:p>
            <a:pPr eaLnBrk="1" hangingPunct="1">
              <a:buFont typeface="Wingdings 2" pitchFamily="18" charset="2"/>
              <a:buNone/>
            </a:pPr>
            <a:endParaRPr lang="en-US" sz="2400" dirty="0"/>
          </a:p>
          <a:p>
            <a:pPr eaLnBrk="1" hangingPunct="1"/>
            <a:r>
              <a:rPr lang="en-US" sz="2400" dirty="0"/>
              <a:t>May cover conditions EVEN if they are in remission.</a:t>
            </a:r>
          </a:p>
          <a:p>
            <a:pPr eaLnBrk="1" hangingPunct="1">
              <a:buFont typeface="Wingdings 2" pitchFamily="18" charset="2"/>
              <a:buNone/>
            </a:pPr>
            <a:endParaRPr lang="en-US" sz="2400" dirty="0"/>
          </a:p>
          <a:p>
            <a:pPr eaLnBrk="1" hangingPunct="1"/>
            <a:r>
              <a:rPr lang="en-US" sz="2400" dirty="0"/>
              <a:t>Ensure confidentiality and privacy</a:t>
            </a:r>
          </a:p>
          <a:p>
            <a:pPr eaLnBrk="1" hangingPunct="1">
              <a:buNone/>
            </a:pPr>
            <a:endParaRPr lang="en-US" sz="2400" dirty="0"/>
          </a:p>
          <a:p>
            <a:pPr eaLnBrk="1" hangingPunct="1"/>
            <a:endParaRPr lang="en-US" dirty="0"/>
          </a:p>
          <a:p>
            <a:pPr eaLnBrk="1" hangingPunct="1">
              <a:buFont typeface="Wingdings" pitchFamily="2" charset="2"/>
              <a:buNone/>
            </a:pPr>
            <a:endParaRPr lang="en-US" dirty="0"/>
          </a:p>
        </p:txBody>
      </p:sp>
    </p:spTree>
    <p:extLst>
      <p:ext uri="{BB962C8B-B14F-4D97-AF65-F5344CB8AC3E}">
        <p14:creationId xmlns:p14="http://schemas.microsoft.com/office/powerpoint/2010/main" val="70444224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en-US" sz="3200" dirty="0"/>
              <a:t>What the ADA </a:t>
            </a:r>
            <a:r>
              <a:rPr lang="en-US" sz="3200" dirty="0">
                <a:solidFill>
                  <a:srgbClr val="FF0000"/>
                </a:solidFill>
              </a:rPr>
              <a:t>WILL NOT </a:t>
            </a:r>
            <a:r>
              <a:rPr lang="en-US" sz="3200" dirty="0"/>
              <a:t>DO</a:t>
            </a:r>
          </a:p>
        </p:txBody>
      </p:sp>
      <p:sp>
        <p:nvSpPr>
          <p:cNvPr id="41987" name="Rectangle 3"/>
          <p:cNvSpPr>
            <a:spLocks noGrp="1" noChangeArrowheads="1"/>
          </p:cNvSpPr>
          <p:nvPr>
            <p:ph idx="1"/>
          </p:nvPr>
        </p:nvSpPr>
        <p:spPr>
          <a:xfrm>
            <a:off x="457200" y="1600200"/>
            <a:ext cx="8229600" cy="4267199"/>
          </a:xfrm>
        </p:spPr>
        <p:txBody>
          <a:bodyPr/>
          <a:lstStyle/>
          <a:p>
            <a:pPr eaLnBrk="1" hangingPunct="1"/>
            <a:r>
              <a:rPr lang="en-US" sz="2400" dirty="0"/>
              <a:t>Waive essential job/academic functions</a:t>
            </a:r>
          </a:p>
          <a:p>
            <a:pPr eaLnBrk="1" hangingPunct="1"/>
            <a:endParaRPr lang="en-US" sz="2400" dirty="0"/>
          </a:p>
          <a:p>
            <a:pPr eaLnBrk="1" hangingPunct="1"/>
            <a:r>
              <a:rPr lang="en-US" sz="2400" dirty="0"/>
              <a:t>Cover temporary or conditions that are “short-term.”</a:t>
            </a:r>
          </a:p>
          <a:p>
            <a:pPr eaLnBrk="1" hangingPunct="1">
              <a:buFont typeface="Wingdings 2" pitchFamily="18" charset="2"/>
              <a:buNone/>
            </a:pPr>
            <a:endParaRPr lang="en-US" sz="2400" dirty="0"/>
          </a:p>
          <a:p>
            <a:pPr eaLnBrk="1" hangingPunct="1"/>
            <a:r>
              <a:rPr lang="en-US" sz="2400" dirty="0"/>
              <a:t>Undo disciplinary actions or work retroactively</a:t>
            </a:r>
          </a:p>
          <a:p>
            <a:pPr eaLnBrk="1" hangingPunct="1"/>
            <a:endParaRPr lang="en-US" sz="2400" dirty="0"/>
          </a:p>
          <a:p>
            <a:pPr eaLnBrk="1" hangingPunct="1"/>
            <a:r>
              <a:rPr lang="en-US" sz="2400" dirty="0"/>
              <a:t>Allow threatening conduct/performance</a:t>
            </a:r>
          </a:p>
          <a:p>
            <a:pPr eaLnBrk="1" hangingPunct="1"/>
            <a:endParaRPr lang="en-US" sz="2400" dirty="0"/>
          </a:p>
          <a:p>
            <a:pPr eaLnBrk="1" hangingPunct="1"/>
            <a:r>
              <a:rPr lang="en-US" sz="2400" dirty="0"/>
              <a:t>Protect the use of alcohol or illegal use of drugs</a:t>
            </a:r>
          </a:p>
          <a:p>
            <a:pPr eaLnBrk="1" hangingPunct="1"/>
            <a:endParaRPr lang="en-US" sz="2400" dirty="0"/>
          </a:p>
          <a:p>
            <a:pPr eaLnBrk="1" hangingPunct="1">
              <a:buFont typeface="Wingdings 2" pitchFamily="18" charset="2"/>
              <a:buNone/>
            </a:pPr>
            <a:endParaRPr lang="en-US" sz="2400" dirty="0"/>
          </a:p>
          <a:p>
            <a:pPr eaLnBrk="1" hangingPunct="1"/>
            <a:endParaRPr lang="en-US" dirty="0"/>
          </a:p>
          <a:p>
            <a:pPr eaLnBrk="1" hangingPunct="1">
              <a:buFont typeface="Wingdings" pitchFamily="2" charset="2"/>
              <a:buNone/>
            </a:pPr>
            <a:endParaRPr lang="en-US" dirty="0"/>
          </a:p>
        </p:txBody>
      </p:sp>
    </p:spTree>
    <p:extLst>
      <p:ext uri="{BB962C8B-B14F-4D97-AF65-F5344CB8AC3E}">
        <p14:creationId xmlns:p14="http://schemas.microsoft.com/office/powerpoint/2010/main" val="69260520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To Request a Reasonable Accommodation:</a:t>
            </a:r>
          </a:p>
        </p:txBody>
      </p:sp>
      <p:sp>
        <p:nvSpPr>
          <p:cNvPr id="3" name="Content Placeholder 2"/>
          <p:cNvSpPr>
            <a:spLocks noGrp="1"/>
          </p:cNvSpPr>
          <p:nvPr>
            <p:ph idx="1"/>
          </p:nvPr>
        </p:nvSpPr>
        <p:spPr>
          <a:xfrm>
            <a:off x="457200" y="1600201"/>
            <a:ext cx="8229600" cy="3352799"/>
          </a:xfrm>
        </p:spPr>
        <p:txBody>
          <a:bodyPr>
            <a:normAutofit fontScale="62500" lnSpcReduction="20000"/>
          </a:bodyPr>
          <a:lstStyle/>
          <a:p>
            <a:r>
              <a:rPr lang="en-US" dirty="0"/>
              <a:t>Campus or Health Sciences Employees</a:t>
            </a:r>
          </a:p>
          <a:p>
            <a:pPr lvl="1"/>
            <a:r>
              <a:rPr lang="en-US" dirty="0"/>
              <a:t>Contact the OEO/AA, or download, print, and fill out a request form:</a:t>
            </a:r>
          </a:p>
          <a:p>
            <a:pPr marL="274320" lvl="1" indent="0">
              <a:buNone/>
            </a:pPr>
            <a:r>
              <a:rPr lang="en-US" dirty="0">
                <a:hlinkClick r:id="rId2"/>
              </a:rPr>
              <a:t>http://oeo.utah.edu/wp-content/uploads/sites/9/2017/03/ADA-Accommodation-Request-Form-Final-3-21-17-revision.pdf</a:t>
            </a:r>
            <a:endParaRPr lang="en-US" dirty="0"/>
          </a:p>
          <a:p>
            <a:pPr marL="274320" lvl="1" indent="0">
              <a:buNone/>
            </a:pPr>
            <a:endParaRPr lang="en-US" dirty="0"/>
          </a:p>
          <a:p>
            <a:r>
              <a:rPr lang="en-US" b="1" dirty="0"/>
              <a:t>UUHC Employees</a:t>
            </a:r>
            <a:r>
              <a:rPr lang="en-US" dirty="0"/>
              <a:t> may request an accommodation by emailing or contacting UUHC HR directly. </a:t>
            </a:r>
          </a:p>
          <a:p>
            <a:pPr lvl="1"/>
            <a:r>
              <a:rPr lang="en-US" dirty="0"/>
              <a:t>Email:  ADArequest@hsc.Utah.edu  </a:t>
            </a:r>
          </a:p>
          <a:p>
            <a:pPr lvl="1"/>
            <a:r>
              <a:rPr lang="en-US" dirty="0"/>
              <a:t>Contact: UUHC Human Resources (UUHC HR) at 801-581-6500</a:t>
            </a:r>
          </a:p>
          <a:p>
            <a:pPr lvl="1"/>
            <a:endParaRPr lang="en-US" dirty="0"/>
          </a:p>
          <a:p>
            <a:r>
              <a:rPr lang="en-US" b="1" dirty="0"/>
              <a:t>Students: </a:t>
            </a:r>
            <a:r>
              <a:rPr lang="en-US" dirty="0"/>
              <a:t>Refer students to the Center for Disability and Access</a:t>
            </a:r>
          </a:p>
          <a:p>
            <a:pPr lvl="1"/>
            <a:r>
              <a:rPr lang="en-US" dirty="0">
                <a:hlinkClick r:id="rId3"/>
              </a:rPr>
              <a:t>http://disability.utah.edu</a:t>
            </a:r>
            <a:endParaRPr lang="en-US" dirty="0"/>
          </a:p>
          <a:p>
            <a:pPr lvl="1"/>
            <a:r>
              <a:rPr lang="en-US" cap="all" dirty="0"/>
              <a:t>801-581-5020 </a:t>
            </a:r>
            <a:endParaRPr lang="en-US" dirty="0"/>
          </a:p>
          <a:p>
            <a:endParaRPr lang="en-US" dirty="0"/>
          </a:p>
          <a:p>
            <a:pPr marL="274320" lvl="1" indent="0">
              <a:buNone/>
            </a:pPr>
            <a:endParaRPr lang="en-US" dirty="0"/>
          </a:p>
          <a:p>
            <a:endParaRPr lang="en-US" dirty="0"/>
          </a:p>
        </p:txBody>
      </p:sp>
    </p:spTree>
    <p:extLst>
      <p:ext uri="{BB962C8B-B14F-4D97-AF65-F5344CB8AC3E}">
        <p14:creationId xmlns:p14="http://schemas.microsoft.com/office/powerpoint/2010/main" val="180167156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FERPA</a:t>
            </a:r>
            <a:endParaRPr lang="en-US" dirty="0"/>
          </a:p>
        </p:txBody>
      </p:sp>
    </p:spTree>
    <p:extLst>
      <p:ext uri="{BB962C8B-B14F-4D97-AF65-F5344CB8AC3E}">
        <p14:creationId xmlns:p14="http://schemas.microsoft.com/office/powerpoint/2010/main" val="31470439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FERPA?</a:t>
            </a:r>
            <a:endParaRPr lang="en-US" dirty="0"/>
          </a:p>
        </p:txBody>
      </p:sp>
      <p:sp>
        <p:nvSpPr>
          <p:cNvPr id="3" name="Content Placeholder 2"/>
          <p:cNvSpPr>
            <a:spLocks noGrp="1"/>
          </p:cNvSpPr>
          <p:nvPr>
            <p:ph idx="1"/>
          </p:nvPr>
        </p:nvSpPr>
        <p:spPr/>
        <p:txBody>
          <a:bodyPr/>
          <a:lstStyle/>
          <a:p>
            <a:r>
              <a:rPr lang="en-US" dirty="0" smtClean="0"/>
              <a:t>Family Educational Rights and Privacy Act of 1974</a:t>
            </a:r>
          </a:p>
          <a:p>
            <a:r>
              <a:rPr lang="en-US" dirty="0" smtClean="0"/>
              <a:t>The Act is enforced by the Family Policy Compliance Office, U.S. Department of Education in Washington, D.C.</a:t>
            </a:r>
          </a:p>
          <a:p>
            <a:pPr lvl="1"/>
            <a:r>
              <a:rPr lang="en-US" dirty="0" smtClean="0"/>
              <a:t>No private right of action </a:t>
            </a:r>
          </a:p>
          <a:p>
            <a:pPr lvl="1"/>
            <a:r>
              <a:rPr lang="en-US" dirty="0" smtClean="0"/>
              <a:t>Serious consequences for violations (loss of federal funding)</a:t>
            </a:r>
            <a:endParaRPr lang="en-US" dirty="0"/>
          </a:p>
        </p:txBody>
      </p:sp>
    </p:spTree>
    <p:extLst>
      <p:ext uri="{BB962C8B-B14F-4D97-AF65-F5344CB8AC3E}">
        <p14:creationId xmlns:p14="http://schemas.microsoft.com/office/powerpoint/2010/main" val="1706550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dirty="0" smtClean="0">
                <a:latin typeface="Times" charset="0"/>
              </a:rPr>
              <a:t>Policy and Process</a:t>
            </a:r>
            <a:endParaRPr lang="en-US" dirty="0">
              <a:latin typeface="Times" charset="0"/>
            </a:endParaRPr>
          </a:p>
        </p:txBody>
      </p:sp>
      <p:sp>
        <p:nvSpPr>
          <p:cNvPr id="4099" name="Rectangle 3"/>
          <p:cNvSpPr>
            <a:spLocks noGrp="1" noChangeArrowheads="1"/>
          </p:cNvSpPr>
          <p:nvPr>
            <p:ph type="body" idx="1"/>
          </p:nvPr>
        </p:nvSpPr>
        <p:spPr>
          <a:xfrm>
            <a:off x="457200" y="1295400"/>
            <a:ext cx="8229600" cy="4876800"/>
          </a:xfrm>
          <a:noFill/>
        </p:spPr>
        <p:txBody>
          <a:bodyPr/>
          <a:lstStyle/>
          <a:p>
            <a:pPr eaLnBrk="1" hangingPunct="1"/>
            <a:r>
              <a:rPr lang="en-US" dirty="0" smtClean="0">
                <a:latin typeface="Arial" charset="0"/>
              </a:rPr>
              <a:t>Policy 6-400, Section V (Student Academic Conduct)</a:t>
            </a:r>
          </a:p>
          <a:p>
            <a:pPr lvl="1" eaLnBrk="1" hangingPunct="1"/>
            <a:r>
              <a:rPr lang="en-US" dirty="0" smtClean="0">
                <a:latin typeface="Arial" charset="0"/>
              </a:rPr>
              <a:t>Expectation that students will engage in the “highest standards of academic conduct”</a:t>
            </a:r>
          </a:p>
          <a:p>
            <a:pPr lvl="1" eaLnBrk="1" hangingPunct="1"/>
            <a:r>
              <a:rPr lang="en-US" dirty="0" smtClean="0">
                <a:latin typeface="Arial" charset="0"/>
              </a:rPr>
              <a:t>Faculty “shall” act on known misconduct</a:t>
            </a:r>
          </a:p>
          <a:p>
            <a:pPr lvl="1" eaLnBrk="1" hangingPunct="1"/>
            <a:r>
              <a:rPr lang="en-US" dirty="0" smtClean="0">
                <a:latin typeface="Arial" charset="0"/>
              </a:rPr>
              <a:t>Others who discover “should” report</a:t>
            </a:r>
          </a:p>
          <a:p>
            <a:pPr lvl="2" eaLnBrk="1" hangingPunct="1"/>
            <a:r>
              <a:rPr lang="en-US" dirty="0" smtClean="0">
                <a:latin typeface="Arial" charset="0"/>
              </a:rPr>
              <a:t>To faculty member</a:t>
            </a:r>
          </a:p>
          <a:p>
            <a:pPr lvl="2" eaLnBrk="1" hangingPunct="1"/>
            <a:r>
              <a:rPr lang="en-US" dirty="0" smtClean="0">
                <a:latin typeface="Arial" charset="0"/>
              </a:rPr>
              <a:t>In writing</a:t>
            </a:r>
          </a:p>
          <a:p>
            <a:pPr lvl="2" eaLnBrk="1" hangingPunct="1"/>
            <a:r>
              <a:rPr lang="en-US" dirty="0" smtClean="0">
                <a:latin typeface="Arial" charset="0"/>
              </a:rPr>
              <a:t>Within 30 business days of discovery</a:t>
            </a:r>
          </a:p>
        </p:txBody>
      </p:sp>
      <p:pic>
        <p:nvPicPr>
          <p:cNvPr id="13314" name="Picture 2" descr="Image result for policy"/>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rot="1282837">
            <a:off x="6806887" y="4449594"/>
            <a:ext cx="2230919" cy="22309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8753574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 calcmode="lin" valueType="num">
                                      <p:cBhvr additive="base">
                                        <p:cTn id="7" dur="500" fill="hold"/>
                                        <p:tgtEl>
                                          <p:spTgt spid="40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9">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099">
                                            <p:txEl>
                                              <p:pRg st="1" end="1"/>
                                            </p:txEl>
                                          </p:spTgt>
                                        </p:tgtEl>
                                        <p:attrNameLst>
                                          <p:attrName>style.visibility</p:attrName>
                                        </p:attrNameLst>
                                      </p:cBhvr>
                                      <p:to>
                                        <p:strVal val="visible"/>
                                      </p:to>
                                    </p:set>
                                    <p:anim calcmode="lin" valueType="num">
                                      <p:cBhvr additive="base">
                                        <p:cTn id="11" dur="500" fill="hold"/>
                                        <p:tgtEl>
                                          <p:spTgt spid="4099">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099">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099">
                                            <p:txEl>
                                              <p:pRg st="2" end="2"/>
                                            </p:txEl>
                                          </p:spTgt>
                                        </p:tgtEl>
                                        <p:attrNameLst>
                                          <p:attrName>style.visibility</p:attrName>
                                        </p:attrNameLst>
                                      </p:cBhvr>
                                      <p:to>
                                        <p:strVal val="visible"/>
                                      </p:to>
                                    </p:set>
                                    <p:anim calcmode="lin" valueType="num">
                                      <p:cBhvr additive="base">
                                        <p:cTn id="15" dur="500" fill="hold"/>
                                        <p:tgtEl>
                                          <p:spTgt spid="4099">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099">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099">
                                            <p:txEl>
                                              <p:pRg st="3" end="3"/>
                                            </p:txEl>
                                          </p:spTgt>
                                        </p:tgtEl>
                                        <p:attrNameLst>
                                          <p:attrName>style.visibility</p:attrName>
                                        </p:attrNameLst>
                                      </p:cBhvr>
                                      <p:to>
                                        <p:strVal val="visible"/>
                                      </p:to>
                                    </p:set>
                                    <p:anim calcmode="lin" valueType="num">
                                      <p:cBhvr additive="base">
                                        <p:cTn id="19" dur="500" fill="hold"/>
                                        <p:tgtEl>
                                          <p:spTgt spid="4099">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099">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099">
                                            <p:txEl>
                                              <p:pRg st="4" end="4"/>
                                            </p:txEl>
                                          </p:spTgt>
                                        </p:tgtEl>
                                        <p:attrNameLst>
                                          <p:attrName>style.visibility</p:attrName>
                                        </p:attrNameLst>
                                      </p:cBhvr>
                                      <p:to>
                                        <p:strVal val="visible"/>
                                      </p:to>
                                    </p:set>
                                    <p:anim calcmode="lin" valueType="num">
                                      <p:cBhvr additive="base">
                                        <p:cTn id="23" dur="500" fill="hold"/>
                                        <p:tgtEl>
                                          <p:spTgt spid="4099">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099">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099">
                                            <p:txEl>
                                              <p:pRg st="5" end="5"/>
                                            </p:txEl>
                                          </p:spTgt>
                                        </p:tgtEl>
                                        <p:attrNameLst>
                                          <p:attrName>style.visibility</p:attrName>
                                        </p:attrNameLst>
                                      </p:cBhvr>
                                      <p:to>
                                        <p:strVal val="visible"/>
                                      </p:to>
                                    </p:set>
                                    <p:anim calcmode="lin" valueType="num">
                                      <p:cBhvr additive="base">
                                        <p:cTn id="27" dur="500" fill="hold"/>
                                        <p:tgtEl>
                                          <p:spTgt spid="4099">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099">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099">
                                            <p:txEl>
                                              <p:pRg st="6" end="6"/>
                                            </p:txEl>
                                          </p:spTgt>
                                        </p:tgtEl>
                                        <p:attrNameLst>
                                          <p:attrName>style.visibility</p:attrName>
                                        </p:attrNameLst>
                                      </p:cBhvr>
                                      <p:to>
                                        <p:strVal val="visible"/>
                                      </p:to>
                                    </p:set>
                                    <p:anim calcmode="lin" valueType="num">
                                      <p:cBhvr additive="base">
                                        <p:cTn id="31" dur="500" fill="hold"/>
                                        <p:tgtEl>
                                          <p:spTgt spid="4099">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099">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does FERPA entail?</a:t>
            </a:r>
            <a:endParaRPr lang="en-US" dirty="0"/>
          </a:p>
        </p:txBody>
      </p:sp>
      <p:sp>
        <p:nvSpPr>
          <p:cNvPr id="3" name="Content Placeholder 2"/>
          <p:cNvSpPr>
            <a:spLocks noGrp="1"/>
          </p:cNvSpPr>
          <p:nvPr>
            <p:ph idx="1"/>
          </p:nvPr>
        </p:nvSpPr>
        <p:spPr/>
        <p:txBody>
          <a:bodyPr>
            <a:normAutofit/>
          </a:bodyPr>
          <a:lstStyle/>
          <a:p>
            <a:r>
              <a:rPr lang="en-US" sz="3200" dirty="0" smtClean="0"/>
              <a:t>Protection and privacy of student education records</a:t>
            </a:r>
          </a:p>
          <a:p>
            <a:r>
              <a:rPr lang="en-US" sz="3200" dirty="0" smtClean="0"/>
              <a:t>Guidelines for appropriately using and releasing student education records</a:t>
            </a:r>
          </a:p>
          <a:p>
            <a:r>
              <a:rPr lang="en-US" sz="3200" dirty="0" smtClean="0"/>
              <a:t>Rights of students to see their own records.</a:t>
            </a:r>
            <a:endParaRPr lang="en-US" sz="3200" dirty="0"/>
          </a:p>
        </p:txBody>
      </p:sp>
    </p:spTree>
    <p:extLst>
      <p:ext uri="{BB962C8B-B14F-4D97-AF65-F5344CB8AC3E}">
        <p14:creationId xmlns:p14="http://schemas.microsoft.com/office/powerpoint/2010/main" val="29743540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General Rule Regarding Disclosure</a:t>
            </a:r>
            <a:endParaRPr lang="en-US" dirty="0"/>
          </a:p>
        </p:txBody>
      </p:sp>
      <p:sp>
        <p:nvSpPr>
          <p:cNvPr id="3" name="Content Placeholder 2"/>
          <p:cNvSpPr>
            <a:spLocks noGrp="1"/>
          </p:cNvSpPr>
          <p:nvPr>
            <p:ph idx="1"/>
          </p:nvPr>
        </p:nvSpPr>
        <p:spPr>
          <a:xfrm>
            <a:off x="457200" y="1447800"/>
            <a:ext cx="8229600" cy="4648200"/>
          </a:xfrm>
        </p:spPr>
        <p:txBody>
          <a:bodyPr>
            <a:normAutofit/>
          </a:bodyPr>
          <a:lstStyle/>
          <a:p>
            <a:r>
              <a:rPr lang="en-US" sz="3200" dirty="0" smtClean="0"/>
              <a:t>Students must provide consent prior to the disclosure of “education </a:t>
            </a:r>
            <a:r>
              <a:rPr lang="en-US" sz="3200" dirty="0"/>
              <a:t>r</a:t>
            </a:r>
            <a:r>
              <a:rPr lang="en-US" sz="3200" dirty="0" smtClean="0"/>
              <a:t>ecords</a:t>
            </a:r>
            <a:r>
              <a:rPr lang="en-US" sz="3200" dirty="0" smtClean="0"/>
              <a:t>”</a:t>
            </a:r>
            <a:endParaRPr lang="en-US" sz="3200" dirty="0" smtClean="0"/>
          </a:p>
          <a:p>
            <a:r>
              <a:rPr lang="en-US" sz="3200" dirty="0" smtClean="0"/>
              <a:t>Exceptions:</a:t>
            </a:r>
          </a:p>
          <a:p>
            <a:pPr lvl="1"/>
            <a:r>
              <a:rPr lang="en-US" sz="2400" dirty="0" smtClean="0"/>
              <a:t>Directory information.</a:t>
            </a:r>
          </a:p>
          <a:p>
            <a:pPr lvl="1"/>
            <a:r>
              <a:rPr lang="en-US" sz="2400" dirty="0" smtClean="0"/>
              <a:t>Records shared among </a:t>
            </a:r>
            <a:r>
              <a:rPr lang="en-US" sz="2400" b="1" dirty="0" smtClean="0"/>
              <a:t>“school officials”</a:t>
            </a:r>
            <a:r>
              <a:rPr lang="en-US" sz="2400" dirty="0" smtClean="0"/>
              <a:t> for a </a:t>
            </a:r>
            <a:r>
              <a:rPr lang="en-US" sz="2400" b="1" dirty="0" smtClean="0"/>
              <a:t>“legitimate educational”</a:t>
            </a:r>
            <a:r>
              <a:rPr lang="en-US" sz="2400" dirty="0" smtClean="0"/>
              <a:t> purpose.</a:t>
            </a:r>
          </a:p>
          <a:p>
            <a:pPr lvl="1"/>
            <a:r>
              <a:rPr lang="en-US" sz="2400" dirty="0" smtClean="0"/>
              <a:t>Health or safety emergencies.</a:t>
            </a:r>
          </a:p>
          <a:p>
            <a:pPr marL="457200" lvl="1" indent="0">
              <a:buNone/>
            </a:pPr>
            <a:endParaRPr lang="en-US" sz="2400" dirty="0"/>
          </a:p>
        </p:txBody>
      </p:sp>
    </p:spTree>
    <p:extLst>
      <p:ext uri="{BB962C8B-B14F-4D97-AF65-F5344CB8AC3E}">
        <p14:creationId xmlns:p14="http://schemas.microsoft.com/office/powerpoint/2010/main" val="6408176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FERPA Key Terms &amp; Definitions</a:t>
            </a:r>
            <a:endParaRPr lang="en-US" dirty="0"/>
          </a:p>
        </p:txBody>
      </p:sp>
      <p:sp>
        <p:nvSpPr>
          <p:cNvPr id="3" name="Content Placeholder 2"/>
          <p:cNvSpPr>
            <a:spLocks noGrp="1"/>
          </p:cNvSpPr>
          <p:nvPr>
            <p:ph idx="1"/>
          </p:nvPr>
        </p:nvSpPr>
        <p:spPr/>
        <p:txBody>
          <a:bodyPr/>
          <a:lstStyle/>
          <a:p>
            <a:r>
              <a:rPr lang="en-US" sz="3200" dirty="0" smtClean="0"/>
              <a:t>Education Records are: </a:t>
            </a:r>
          </a:p>
          <a:p>
            <a:pPr lvl="1"/>
            <a:r>
              <a:rPr lang="en-US" sz="2400" dirty="0" smtClean="0"/>
              <a:t>Maintained by the institution;</a:t>
            </a:r>
          </a:p>
          <a:p>
            <a:pPr lvl="1"/>
            <a:r>
              <a:rPr lang="en-US" sz="2400" dirty="0" smtClean="0"/>
              <a:t>Contain personally identifiable information about a student;</a:t>
            </a:r>
          </a:p>
          <a:p>
            <a:pPr lvl="1"/>
            <a:r>
              <a:rPr lang="en-US" sz="2400" dirty="0" smtClean="0"/>
              <a:t>May be in different formats or mediums</a:t>
            </a:r>
          </a:p>
          <a:p>
            <a:r>
              <a:rPr lang="en-US" sz="3200" dirty="0" smtClean="0"/>
              <a:t>Education Records are subject to FERPA</a:t>
            </a:r>
          </a:p>
          <a:p>
            <a:endParaRPr lang="en-US" dirty="0"/>
          </a:p>
        </p:txBody>
      </p:sp>
      <p:pic>
        <p:nvPicPr>
          <p:cNvPr id="4" name="Picture 5" descr="C:\Documents and Settings\mbard\Local Settings\Temporary Internet Files\Content.IE5\73J9JR44\MCj04326060000[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97245" y="4495800"/>
            <a:ext cx="2133600"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533605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FERPA Key Terms &amp; Definitions</a:t>
            </a:r>
            <a:endParaRPr lang="en-US" dirty="0"/>
          </a:p>
        </p:txBody>
      </p:sp>
      <p:sp>
        <p:nvSpPr>
          <p:cNvPr id="3" name="Content Placeholder 2"/>
          <p:cNvSpPr>
            <a:spLocks noGrp="1"/>
          </p:cNvSpPr>
          <p:nvPr>
            <p:ph idx="1"/>
          </p:nvPr>
        </p:nvSpPr>
        <p:spPr/>
        <p:txBody>
          <a:bodyPr/>
          <a:lstStyle/>
          <a:p>
            <a:r>
              <a:rPr lang="en-US" sz="3200" dirty="0" smtClean="0"/>
              <a:t>School Officials</a:t>
            </a:r>
          </a:p>
          <a:p>
            <a:pPr lvl="1"/>
            <a:r>
              <a:rPr lang="en-US" sz="2400" dirty="0" smtClean="0"/>
              <a:t>Individuals employed in administrative, supervisory, academic, research, or support staff positions</a:t>
            </a:r>
          </a:p>
          <a:p>
            <a:pPr lvl="2"/>
            <a:r>
              <a:rPr lang="en-US" sz="2200" dirty="0" smtClean="0"/>
              <a:t>Would include coaches, sport staffers, wellness team, etc.</a:t>
            </a:r>
          </a:p>
          <a:p>
            <a:pPr lvl="1"/>
            <a:r>
              <a:rPr lang="en-US" sz="2400" dirty="0" smtClean="0"/>
              <a:t>Individuals/companies under contract to perform a specific task, i.e.: agent, attorney, auditor, or outsourced service provider</a:t>
            </a:r>
          </a:p>
        </p:txBody>
      </p:sp>
    </p:spTree>
    <p:extLst>
      <p:ext uri="{BB962C8B-B14F-4D97-AF65-F5344CB8AC3E}">
        <p14:creationId xmlns:p14="http://schemas.microsoft.com/office/powerpoint/2010/main" val="16872458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FERPA Key Terms &amp; Definitions</a:t>
            </a:r>
            <a:endParaRPr lang="en-US" dirty="0"/>
          </a:p>
        </p:txBody>
      </p:sp>
      <p:sp>
        <p:nvSpPr>
          <p:cNvPr id="3" name="Content Placeholder 2"/>
          <p:cNvSpPr>
            <a:spLocks noGrp="1"/>
          </p:cNvSpPr>
          <p:nvPr>
            <p:ph idx="1"/>
          </p:nvPr>
        </p:nvSpPr>
        <p:spPr/>
        <p:txBody>
          <a:bodyPr>
            <a:normAutofit/>
          </a:bodyPr>
          <a:lstStyle/>
          <a:p>
            <a:r>
              <a:rPr lang="en-US" sz="3200" dirty="0" smtClean="0"/>
              <a:t>Legitimate Educational Interest</a:t>
            </a:r>
          </a:p>
          <a:p>
            <a:pPr lvl="1"/>
            <a:r>
              <a:rPr lang="en-US" sz="2400" dirty="0" smtClean="0"/>
              <a:t>Often referred to as “need to know”</a:t>
            </a:r>
          </a:p>
          <a:p>
            <a:pPr lvl="1"/>
            <a:r>
              <a:rPr lang="en-US" sz="2400" dirty="0" smtClean="0"/>
              <a:t>Interest in reviewing student education records for the purpose of performing an assigned institutional research, educational, or administrative function essential to the duties of your position.</a:t>
            </a:r>
          </a:p>
          <a:p>
            <a:pPr lvl="1"/>
            <a:r>
              <a:rPr lang="en-US" sz="2400" dirty="0" smtClean="0"/>
              <a:t>Not just curiosity.</a:t>
            </a:r>
          </a:p>
        </p:txBody>
      </p:sp>
    </p:spTree>
    <p:extLst>
      <p:ext uri="{BB962C8B-B14F-4D97-AF65-F5344CB8AC3E}">
        <p14:creationId xmlns:p14="http://schemas.microsoft.com/office/powerpoint/2010/main" val="23066855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FERPA Key Terms &amp; Definitions</a:t>
            </a:r>
            <a:endParaRPr lang="en-US" dirty="0"/>
          </a:p>
        </p:txBody>
      </p:sp>
      <p:sp>
        <p:nvSpPr>
          <p:cNvPr id="3" name="Content Placeholder 2"/>
          <p:cNvSpPr>
            <a:spLocks noGrp="1"/>
          </p:cNvSpPr>
          <p:nvPr>
            <p:ph idx="1"/>
          </p:nvPr>
        </p:nvSpPr>
        <p:spPr/>
        <p:txBody>
          <a:bodyPr/>
          <a:lstStyle/>
          <a:p>
            <a:r>
              <a:rPr lang="en-US" sz="3200" dirty="0" smtClean="0"/>
              <a:t>Directory Information</a:t>
            </a:r>
          </a:p>
          <a:p>
            <a:pPr lvl="1"/>
            <a:r>
              <a:rPr lang="en-US" sz="2400" dirty="0" smtClean="0"/>
              <a:t>Information generally not considered a violation of a person’s privacy</a:t>
            </a:r>
          </a:p>
          <a:p>
            <a:pPr lvl="1"/>
            <a:r>
              <a:rPr lang="en-US" sz="2400" dirty="0" smtClean="0"/>
              <a:t>May be released without written consent from the student</a:t>
            </a:r>
          </a:p>
          <a:p>
            <a:pPr lvl="1"/>
            <a:r>
              <a:rPr lang="en-US" sz="2400" dirty="0" smtClean="0"/>
              <a:t>May not be released if the student has a “no release” on his or her record</a:t>
            </a:r>
          </a:p>
          <a:p>
            <a:pPr lvl="2"/>
            <a:r>
              <a:rPr lang="en-US" sz="2000" dirty="0" smtClean="0"/>
              <a:t>In which case, treated like any other educational record.</a:t>
            </a:r>
            <a:endParaRPr lang="en-US" dirty="0"/>
          </a:p>
        </p:txBody>
      </p:sp>
    </p:spTree>
    <p:extLst>
      <p:ext uri="{BB962C8B-B14F-4D97-AF65-F5344CB8AC3E}">
        <p14:creationId xmlns:p14="http://schemas.microsoft.com/office/powerpoint/2010/main" val="13662178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FERPA Key Terms &amp; Definitions</a:t>
            </a:r>
            <a:endParaRPr lang="en-US" dirty="0"/>
          </a:p>
        </p:txBody>
      </p:sp>
      <p:sp>
        <p:nvSpPr>
          <p:cNvPr id="3" name="Content Placeholder 2"/>
          <p:cNvSpPr>
            <a:spLocks noGrp="1"/>
          </p:cNvSpPr>
          <p:nvPr>
            <p:ph idx="1"/>
          </p:nvPr>
        </p:nvSpPr>
        <p:spPr>
          <a:xfrm>
            <a:off x="457200" y="1600201"/>
            <a:ext cx="8229600" cy="1219200"/>
          </a:xfrm>
        </p:spPr>
        <p:txBody>
          <a:bodyPr/>
          <a:lstStyle/>
          <a:p>
            <a:r>
              <a:rPr lang="en-US" sz="2400" dirty="0" smtClean="0"/>
              <a:t>What is Directory Information at the University of Utah?</a:t>
            </a:r>
          </a:p>
          <a:p>
            <a:endParaRPr lang="en-US" dirty="0"/>
          </a:p>
        </p:txBody>
      </p:sp>
      <p:sp>
        <p:nvSpPr>
          <p:cNvPr id="4" name="Content Placeholder 2"/>
          <p:cNvSpPr txBox="1">
            <a:spLocks/>
          </p:cNvSpPr>
          <p:nvPr/>
        </p:nvSpPr>
        <p:spPr>
          <a:xfrm>
            <a:off x="457200" y="2286000"/>
            <a:ext cx="8229600" cy="3505200"/>
          </a:xfrm>
          <a:prstGeom prst="rect">
            <a:avLst/>
          </a:prstGeom>
        </p:spPr>
        <p:txBody>
          <a:bodyPr vert="horz" lIns="91440" tIns="45720" rIns="91440" bIns="45720" numCol="2" rtlCol="0">
            <a:normAutofit fontScale="6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smtClean="0"/>
              <a:t>Student Name</a:t>
            </a:r>
          </a:p>
          <a:p>
            <a:r>
              <a:rPr lang="en-US" dirty="0" smtClean="0"/>
              <a:t>Student Address</a:t>
            </a:r>
          </a:p>
          <a:p>
            <a:r>
              <a:rPr lang="en-US" dirty="0" smtClean="0"/>
              <a:t>Telephone number</a:t>
            </a:r>
          </a:p>
          <a:p>
            <a:r>
              <a:rPr lang="en-US" dirty="0" smtClean="0"/>
              <a:t>Student ID number</a:t>
            </a:r>
          </a:p>
          <a:p>
            <a:r>
              <a:rPr lang="en-US" dirty="0" smtClean="0"/>
              <a:t>Class Standing</a:t>
            </a:r>
          </a:p>
          <a:p>
            <a:r>
              <a:rPr lang="en-US" dirty="0" smtClean="0"/>
              <a:t>Field of Study</a:t>
            </a:r>
          </a:p>
          <a:p>
            <a:r>
              <a:rPr lang="en-US" dirty="0" smtClean="0"/>
              <a:t>Participation in officially recognized activities or sports</a:t>
            </a:r>
          </a:p>
          <a:p>
            <a:r>
              <a:rPr lang="en-US" dirty="0" smtClean="0"/>
              <a:t>Weight &amp; height of members of athletic teams</a:t>
            </a:r>
          </a:p>
          <a:p>
            <a:r>
              <a:rPr lang="en-US" dirty="0" smtClean="0"/>
              <a:t>Dates of attendance</a:t>
            </a:r>
          </a:p>
          <a:p>
            <a:r>
              <a:rPr lang="en-US" dirty="0" smtClean="0"/>
              <a:t>Degrees and awards received</a:t>
            </a:r>
          </a:p>
          <a:p>
            <a:r>
              <a:rPr lang="en-US" dirty="0" smtClean="0"/>
              <a:t>Most recent previous educational agency or institution attended</a:t>
            </a:r>
          </a:p>
          <a:p>
            <a:r>
              <a:rPr lang="en-US" dirty="0" smtClean="0"/>
              <a:t>E-mail address</a:t>
            </a:r>
          </a:p>
          <a:p>
            <a:r>
              <a:rPr lang="en-US" dirty="0" smtClean="0"/>
              <a:t>Enrollment Status (FT/PT)</a:t>
            </a:r>
          </a:p>
          <a:p>
            <a:r>
              <a:rPr lang="en-US" dirty="0" smtClean="0"/>
              <a:t>Photograph</a:t>
            </a:r>
          </a:p>
          <a:p>
            <a:endParaRPr lang="en-US" dirty="0"/>
          </a:p>
        </p:txBody>
      </p:sp>
    </p:spTree>
    <p:extLst>
      <p:ext uri="{BB962C8B-B14F-4D97-AF65-F5344CB8AC3E}">
        <p14:creationId xmlns:p14="http://schemas.microsoft.com/office/powerpoint/2010/main" val="32667570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FERPA Key Terms &amp; Definitions</a:t>
            </a:r>
            <a:endParaRPr lang="en-US" dirty="0"/>
          </a:p>
        </p:txBody>
      </p:sp>
      <p:sp>
        <p:nvSpPr>
          <p:cNvPr id="3" name="Content Placeholder 2"/>
          <p:cNvSpPr>
            <a:spLocks noGrp="1"/>
          </p:cNvSpPr>
          <p:nvPr>
            <p:ph idx="1"/>
          </p:nvPr>
        </p:nvSpPr>
        <p:spPr/>
        <p:txBody>
          <a:bodyPr/>
          <a:lstStyle/>
          <a:p>
            <a:r>
              <a:rPr lang="en-US" sz="3200" dirty="0" smtClean="0"/>
              <a:t>Non-directory Information</a:t>
            </a:r>
          </a:p>
          <a:p>
            <a:pPr lvl="1"/>
            <a:r>
              <a:rPr lang="en-US" sz="2400" dirty="0" smtClean="0"/>
              <a:t>Anything that is not Directory Information</a:t>
            </a:r>
          </a:p>
          <a:p>
            <a:pPr lvl="1"/>
            <a:r>
              <a:rPr lang="en-US" sz="2400" dirty="0" smtClean="0"/>
              <a:t>Student information that is considered sensitive</a:t>
            </a:r>
          </a:p>
          <a:p>
            <a:pPr lvl="2"/>
            <a:r>
              <a:rPr lang="en-US" sz="2000" dirty="0" smtClean="0"/>
              <a:t>Grades, GPA, Class Schedule, etc.</a:t>
            </a:r>
          </a:p>
          <a:p>
            <a:pPr lvl="1"/>
            <a:r>
              <a:rPr lang="en-US" sz="2400" dirty="0" smtClean="0"/>
              <a:t>A third party must obtain written permission from the student to acquire this type of information</a:t>
            </a:r>
          </a:p>
          <a:p>
            <a:pPr lvl="1"/>
            <a:endParaRPr lang="en-US" dirty="0"/>
          </a:p>
        </p:txBody>
      </p:sp>
      <p:pic>
        <p:nvPicPr>
          <p:cNvPr id="4" name="Picture 8" descr="C:\Documents and Settings\mbard\Local Settings\Temporary Internet Files\Content.IE5\A94E70IS\MCj04315780000[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38800" y="4114800"/>
            <a:ext cx="2438400" cy="2454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899884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When in doubt...</a:t>
            </a:r>
            <a:endParaRPr lang="en-US" dirty="0"/>
          </a:p>
        </p:txBody>
      </p:sp>
      <p:sp>
        <p:nvSpPr>
          <p:cNvPr id="3" name="Content Placeholder 2"/>
          <p:cNvSpPr>
            <a:spLocks noGrp="1"/>
          </p:cNvSpPr>
          <p:nvPr>
            <p:ph idx="1"/>
          </p:nvPr>
        </p:nvSpPr>
        <p:spPr>
          <a:xfrm>
            <a:off x="457200" y="4191000"/>
            <a:ext cx="7620000" cy="1524000"/>
          </a:xfrm>
        </p:spPr>
        <p:txBody>
          <a:bodyPr>
            <a:normAutofit fontScale="92500" lnSpcReduction="20000"/>
          </a:bodyPr>
          <a:lstStyle/>
          <a:p>
            <a:r>
              <a:rPr lang="en-US" sz="2800" dirty="0" smtClean="0"/>
              <a:t>Don’t give it out!</a:t>
            </a:r>
          </a:p>
          <a:p>
            <a:r>
              <a:rPr lang="en-US" sz="2800" dirty="0" smtClean="0"/>
              <a:t>If you have questions, you may contact the Office of General Counsel or the University registrar.</a:t>
            </a:r>
            <a:endParaRPr lang="en-US" sz="2800" dirty="0"/>
          </a:p>
        </p:txBody>
      </p:sp>
      <p:pic>
        <p:nvPicPr>
          <p:cNvPr id="4" name="Picture 8" descr="C:\Documents and Settings\mbard\Local Settings\Temporary Internet Files\Content.IE5\XIKDFAYL\MCj04347200000[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0400" y="1600200"/>
            <a:ext cx="228600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1480313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0" y="2362200"/>
            <a:ext cx="4572000" cy="4572000"/>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p:txBody>
          <a:bodyPr/>
          <a:lstStyle/>
          <a:p>
            <a:pPr marL="0" indent="0" algn="ctr">
              <a:buNone/>
            </a:pPr>
            <a:endParaRPr lang="en-US" dirty="0" smtClean="0"/>
          </a:p>
          <a:p>
            <a:pPr marL="0" indent="0" algn="ctr">
              <a:buNone/>
            </a:pPr>
            <a:endParaRPr lang="en-US" dirty="0"/>
          </a:p>
          <a:p>
            <a:pPr marL="0" indent="0" algn="ctr">
              <a:buNone/>
            </a:pPr>
            <a:r>
              <a:rPr lang="en-US" dirty="0" smtClean="0"/>
              <a:t>QUESTIONS?</a:t>
            </a:r>
            <a:endParaRPr lang="en-US" dirty="0"/>
          </a:p>
        </p:txBody>
      </p:sp>
    </p:spTree>
    <p:extLst>
      <p:ext uri="{BB962C8B-B14F-4D97-AF65-F5344CB8AC3E}">
        <p14:creationId xmlns:p14="http://schemas.microsoft.com/office/powerpoint/2010/main" val="18918047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dirty="0" smtClean="0">
                <a:latin typeface="Times" charset="0"/>
              </a:rPr>
              <a:t>Policy and Process (informal)</a:t>
            </a:r>
            <a:endParaRPr lang="en-US" dirty="0">
              <a:latin typeface="Times" charset="0"/>
            </a:endParaRPr>
          </a:p>
        </p:txBody>
      </p:sp>
      <p:sp>
        <p:nvSpPr>
          <p:cNvPr id="4099" name="Rectangle 3"/>
          <p:cNvSpPr>
            <a:spLocks noGrp="1" noChangeArrowheads="1"/>
          </p:cNvSpPr>
          <p:nvPr>
            <p:ph type="body" idx="1"/>
          </p:nvPr>
        </p:nvSpPr>
        <p:spPr>
          <a:xfrm>
            <a:off x="457200" y="1295400"/>
            <a:ext cx="8229600" cy="4876800"/>
          </a:xfrm>
          <a:noFill/>
        </p:spPr>
        <p:txBody>
          <a:bodyPr/>
          <a:lstStyle/>
          <a:p>
            <a:pPr eaLnBrk="1" hangingPunct="1"/>
            <a:r>
              <a:rPr lang="en-US" dirty="0" smtClean="0">
                <a:latin typeface="Arial" charset="0"/>
              </a:rPr>
              <a:t>Informal resolution</a:t>
            </a:r>
          </a:p>
          <a:p>
            <a:pPr lvl="1" eaLnBrk="1" hangingPunct="1"/>
            <a:r>
              <a:rPr lang="en-US" dirty="0" smtClean="0">
                <a:latin typeface="Arial" charset="0"/>
              </a:rPr>
              <a:t>Faculty member reasonable efforts to discuss</a:t>
            </a:r>
          </a:p>
          <a:p>
            <a:pPr lvl="2" eaLnBrk="1" hangingPunct="1"/>
            <a:r>
              <a:rPr lang="en-US" dirty="0" smtClean="0">
                <a:latin typeface="Arial" charset="0"/>
              </a:rPr>
              <a:t>Within 20 business days</a:t>
            </a:r>
          </a:p>
          <a:p>
            <a:pPr lvl="2" eaLnBrk="1" hangingPunct="1"/>
            <a:r>
              <a:rPr lang="en-US" dirty="0" smtClean="0">
                <a:latin typeface="Arial" charset="0"/>
              </a:rPr>
              <a:t>Student opportunity to respond</a:t>
            </a:r>
          </a:p>
          <a:p>
            <a:pPr lvl="1" eaLnBrk="1" hangingPunct="1"/>
            <a:r>
              <a:rPr lang="en-US" dirty="0" smtClean="0">
                <a:latin typeface="Arial" charset="0"/>
              </a:rPr>
              <a:t>Within 10 days, written notice of sanction and right to appeal</a:t>
            </a:r>
            <a:endParaRPr lang="en-US" dirty="0">
              <a:latin typeface="Arial" charset="0"/>
            </a:endParaRPr>
          </a:p>
          <a:p>
            <a:pPr lvl="1" eaLnBrk="1" hangingPunct="1"/>
            <a:r>
              <a:rPr lang="en-US" dirty="0" smtClean="0">
                <a:latin typeface="Arial" charset="0"/>
              </a:rPr>
              <a:t>Possible sanctions </a:t>
            </a:r>
          </a:p>
          <a:p>
            <a:pPr lvl="2" eaLnBrk="1" hangingPunct="1"/>
            <a:r>
              <a:rPr lang="en-US" dirty="0" smtClean="0">
                <a:latin typeface="Arial" charset="0"/>
              </a:rPr>
              <a:t>Rewrite/retake assignment or exam</a:t>
            </a:r>
          </a:p>
          <a:p>
            <a:pPr lvl="2" eaLnBrk="1" hangingPunct="1"/>
            <a:r>
              <a:rPr lang="en-US" dirty="0" smtClean="0">
                <a:latin typeface="Arial" charset="0"/>
              </a:rPr>
              <a:t>Failure of exam/assignment</a:t>
            </a:r>
          </a:p>
          <a:p>
            <a:pPr lvl="2" eaLnBrk="1" hangingPunct="1"/>
            <a:r>
              <a:rPr lang="en-US" dirty="0" smtClean="0">
                <a:latin typeface="Arial" charset="0"/>
              </a:rPr>
              <a:t>Failure of the course	</a:t>
            </a:r>
          </a:p>
          <a:p>
            <a:pPr lvl="1" eaLnBrk="1" hangingPunct="1"/>
            <a:endParaRPr lang="en-US" dirty="0" smtClean="0">
              <a:latin typeface="Arial" charset="0"/>
            </a:endParaRPr>
          </a:p>
        </p:txBody>
      </p:sp>
    </p:spTree>
    <p:extLst>
      <p:ext uri="{BB962C8B-B14F-4D97-AF65-F5344CB8AC3E}">
        <p14:creationId xmlns:p14="http://schemas.microsoft.com/office/powerpoint/2010/main" val="317845833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 calcmode="lin" valueType="num">
                                      <p:cBhvr additive="base">
                                        <p:cTn id="7" dur="500" fill="hold"/>
                                        <p:tgtEl>
                                          <p:spTgt spid="40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9">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099">
                                            <p:txEl>
                                              <p:pRg st="1" end="1"/>
                                            </p:txEl>
                                          </p:spTgt>
                                        </p:tgtEl>
                                        <p:attrNameLst>
                                          <p:attrName>style.visibility</p:attrName>
                                        </p:attrNameLst>
                                      </p:cBhvr>
                                      <p:to>
                                        <p:strVal val="visible"/>
                                      </p:to>
                                    </p:set>
                                    <p:anim calcmode="lin" valueType="num">
                                      <p:cBhvr additive="base">
                                        <p:cTn id="11" dur="500" fill="hold"/>
                                        <p:tgtEl>
                                          <p:spTgt spid="4099">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099">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099">
                                            <p:txEl>
                                              <p:pRg st="2" end="2"/>
                                            </p:txEl>
                                          </p:spTgt>
                                        </p:tgtEl>
                                        <p:attrNameLst>
                                          <p:attrName>style.visibility</p:attrName>
                                        </p:attrNameLst>
                                      </p:cBhvr>
                                      <p:to>
                                        <p:strVal val="visible"/>
                                      </p:to>
                                    </p:set>
                                    <p:anim calcmode="lin" valueType="num">
                                      <p:cBhvr additive="base">
                                        <p:cTn id="15" dur="500" fill="hold"/>
                                        <p:tgtEl>
                                          <p:spTgt spid="4099">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099">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099">
                                            <p:txEl>
                                              <p:pRg st="3" end="3"/>
                                            </p:txEl>
                                          </p:spTgt>
                                        </p:tgtEl>
                                        <p:attrNameLst>
                                          <p:attrName>style.visibility</p:attrName>
                                        </p:attrNameLst>
                                      </p:cBhvr>
                                      <p:to>
                                        <p:strVal val="visible"/>
                                      </p:to>
                                    </p:set>
                                    <p:anim calcmode="lin" valueType="num">
                                      <p:cBhvr additive="base">
                                        <p:cTn id="19" dur="500" fill="hold"/>
                                        <p:tgtEl>
                                          <p:spTgt spid="4099">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099">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099">
                                            <p:txEl>
                                              <p:pRg st="4" end="4"/>
                                            </p:txEl>
                                          </p:spTgt>
                                        </p:tgtEl>
                                        <p:attrNameLst>
                                          <p:attrName>style.visibility</p:attrName>
                                        </p:attrNameLst>
                                      </p:cBhvr>
                                      <p:to>
                                        <p:strVal val="visible"/>
                                      </p:to>
                                    </p:set>
                                    <p:anim calcmode="lin" valueType="num">
                                      <p:cBhvr additive="base">
                                        <p:cTn id="23" dur="500" fill="hold"/>
                                        <p:tgtEl>
                                          <p:spTgt spid="4099">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099">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099">
                                            <p:txEl>
                                              <p:pRg st="5" end="5"/>
                                            </p:txEl>
                                          </p:spTgt>
                                        </p:tgtEl>
                                        <p:attrNameLst>
                                          <p:attrName>style.visibility</p:attrName>
                                        </p:attrNameLst>
                                      </p:cBhvr>
                                      <p:to>
                                        <p:strVal val="visible"/>
                                      </p:to>
                                    </p:set>
                                    <p:anim calcmode="lin" valueType="num">
                                      <p:cBhvr additive="base">
                                        <p:cTn id="27" dur="500" fill="hold"/>
                                        <p:tgtEl>
                                          <p:spTgt spid="4099">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099">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099">
                                            <p:txEl>
                                              <p:pRg st="6" end="6"/>
                                            </p:txEl>
                                          </p:spTgt>
                                        </p:tgtEl>
                                        <p:attrNameLst>
                                          <p:attrName>style.visibility</p:attrName>
                                        </p:attrNameLst>
                                      </p:cBhvr>
                                      <p:to>
                                        <p:strVal val="visible"/>
                                      </p:to>
                                    </p:set>
                                    <p:anim calcmode="lin" valueType="num">
                                      <p:cBhvr additive="base">
                                        <p:cTn id="31" dur="500" fill="hold"/>
                                        <p:tgtEl>
                                          <p:spTgt spid="4099">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099">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099">
                                            <p:txEl>
                                              <p:pRg st="7" end="7"/>
                                            </p:txEl>
                                          </p:spTgt>
                                        </p:tgtEl>
                                        <p:attrNameLst>
                                          <p:attrName>style.visibility</p:attrName>
                                        </p:attrNameLst>
                                      </p:cBhvr>
                                      <p:to>
                                        <p:strVal val="visible"/>
                                      </p:to>
                                    </p:set>
                                    <p:anim calcmode="lin" valueType="num">
                                      <p:cBhvr additive="base">
                                        <p:cTn id="35" dur="500" fill="hold"/>
                                        <p:tgtEl>
                                          <p:spTgt spid="4099">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099">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099">
                                            <p:txEl>
                                              <p:pRg st="8" end="8"/>
                                            </p:txEl>
                                          </p:spTgt>
                                        </p:tgtEl>
                                        <p:attrNameLst>
                                          <p:attrName>style.visibility</p:attrName>
                                        </p:attrNameLst>
                                      </p:cBhvr>
                                      <p:to>
                                        <p:strVal val="visible"/>
                                      </p:to>
                                    </p:set>
                                    <p:anim calcmode="lin" valueType="num">
                                      <p:cBhvr additive="base">
                                        <p:cTn id="39" dur="500" fill="hold"/>
                                        <p:tgtEl>
                                          <p:spTgt spid="4099">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099">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dirty="0" smtClean="0">
                <a:latin typeface="Times" charset="0"/>
              </a:rPr>
              <a:t>Policy and Process (informal)</a:t>
            </a:r>
            <a:endParaRPr lang="en-US" dirty="0">
              <a:latin typeface="Times" charset="0"/>
            </a:endParaRPr>
          </a:p>
        </p:txBody>
      </p:sp>
      <p:sp>
        <p:nvSpPr>
          <p:cNvPr id="4099" name="Rectangle 3"/>
          <p:cNvSpPr>
            <a:spLocks noGrp="1" noChangeArrowheads="1"/>
          </p:cNvSpPr>
          <p:nvPr>
            <p:ph type="body" idx="1"/>
          </p:nvPr>
        </p:nvSpPr>
        <p:spPr>
          <a:xfrm>
            <a:off x="457200" y="1295400"/>
            <a:ext cx="8229600" cy="4876800"/>
          </a:xfrm>
          <a:noFill/>
        </p:spPr>
        <p:txBody>
          <a:bodyPr/>
          <a:lstStyle/>
          <a:p>
            <a:pPr eaLnBrk="1" hangingPunct="1"/>
            <a:r>
              <a:rPr lang="en-US" dirty="0" smtClean="0">
                <a:latin typeface="Arial" charset="0"/>
              </a:rPr>
              <a:t>Informal resolution</a:t>
            </a:r>
          </a:p>
          <a:p>
            <a:pPr lvl="1" eaLnBrk="1" hangingPunct="1"/>
            <a:r>
              <a:rPr lang="en-US" dirty="0" smtClean="0">
                <a:latin typeface="Arial" charset="0"/>
              </a:rPr>
              <a:t>If no appeal, matter is done</a:t>
            </a:r>
          </a:p>
          <a:p>
            <a:pPr lvl="2" eaLnBrk="1" hangingPunct="1"/>
            <a:r>
              <a:rPr lang="en-US" dirty="0" smtClean="0">
                <a:latin typeface="Arial" charset="0"/>
              </a:rPr>
              <a:t>Nothing reflected on transcript</a:t>
            </a:r>
          </a:p>
          <a:p>
            <a:pPr lvl="1" eaLnBrk="1" hangingPunct="1"/>
            <a:r>
              <a:rPr lang="en-US" dirty="0" smtClean="0">
                <a:latin typeface="Arial" charset="0"/>
              </a:rPr>
              <a:t>Reporting</a:t>
            </a:r>
          </a:p>
          <a:p>
            <a:pPr lvl="2" eaLnBrk="1" hangingPunct="1"/>
            <a:r>
              <a:rPr lang="en-US" dirty="0" smtClean="0">
                <a:latin typeface="Arial" charset="0"/>
              </a:rPr>
              <a:t>Failure of course reported to Chair and VP</a:t>
            </a:r>
          </a:p>
          <a:p>
            <a:pPr lvl="2" eaLnBrk="1" hangingPunct="1"/>
            <a:r>
              <a:rPr lang="en-US" dirty="0" smtClean="0">
                <a:latin typeface="Arial" charset="0"/>
              </a:rPr>
              <a:t>Lesser sanction reported to Dean or Chair</a:t>
            </a:r>
          </a:p>
        </p:txBody>
      </p:sp>
      <p:pic>
        <p:nvPicPr>
          <p:cNvPr id="18434" name="Picture 2" descr="Image result for done clipart"/>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3200400" y="4238945"/>
            <a:ext cx="2514600" cy="25428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7710773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 calcmode="lin" valueType="num">
                                      <p:cBhvr additive="base">
                                        <p:cTn id="7" dur="500" fill="hold"/>
                                        <p:tgtEl>
                                          <p:spTgt spid="40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9">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099">
                                            <p:txEl>
                                              <p:pRg st="1" end="1"/>
                                            </p:txEl>
                                          </p:spTgt>
                                        </p:tgtEl>
                                        <p:attrNameLst>
                                          <p:attrName>style.visibility</p:attrName>
                                        </p:attrNameLst>
                                      </p:cBhvr>
                                      <p:to>
                                        <p:strVal val="visible"/>
                                      </p:to>
                                    </p:set>
                                    <p:anim calcmode="lin" valueType="num">
                                      <p:cBhvr additive="base">
                                        <p:cTn id="11" dur="500" fill="hold"/>
                                        <p:tgtEl>
                                          <p:spTgt spid="4099">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099">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099">
                                            <p:txEl>
                                              <p:pRg st="2" end="2"/>
                                            </p:txEl>
                                          </p:spTgt>
                                        </p:tgtEl>
                                        <p:attrNameLst>
                                          <p:attrName>style.visibility</p:attrName>
                                        </p:attrNameLst>
                                      </p:cBhvr>
                                      <p:to>
                                        <p:strVal val="visible"/>
                                      </p:to>
                                    </p:set>
                                    <p:anim calcmode="lin" valueType="num">
                                      <p:cBhvr additive="base">
                                        <p:cTn id="15" dur="500" fill="hold"/>
                                        <p:tgtEl>
                                          <p:spTgt spid="4099">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099">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099">
                                            <p:txEl>
                                              <p:pRg st="3" end="3"/>
                                            </p:txEl>
                                          </p:spTgt>
                                        </p:tgtEl>
                                        <p:attrNameLst>
                                          <p:attrName>style.visibility</p:attrName>
                                        </p:attrNameLst>
                                      </p:cBhvr>
                                      <p:to>
                                        <p:strVal val="visible"/>
                                      </p:to>
                                    </p:set>
                                    <p:anim calcmode="lin" valueType="num">
                                      <p:cBhvr additive="base">
                                        <p:cTn id="19" dur="500" fill="hold"/>
                                        <p:tgtEl>
                                          <p:spTgt spid="4099">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099">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099">
                                            <p:txEl>
                                              <p:pRg st="4" end="4"/>
                                            </p:txEl>
                                          </p:spTgt>
                                        </p:tgtEl>
                                        <p:attrNameLst>
                                          <p:attrName>style.visibility</p:attrName>
                                        </p:attrNameLst>
                                      </p:cBhvr>
                                      <p:to>
                                        <p:strVal val="visible"/>
                                      </p:to>
                                    </p:set>
                                    <p:anim calcmode="lin" valueType="num">
                                      <p:cBhvr additive="base">
                                        <p:cTn id="23" dur="500" fill="hold"/>
                                        <p:tgtEl>
                                          <p:spTgt spid="4099">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099">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099">
                                            <p:txEl>
                                              <p:pRg st="5" end="5"/>
                                            </p:txEl>
                                          </p:spTgt>
                                        </p:tgtEl>
                                        <p:attrNameLst>
                                          <p:attrName>style.visibility</p:attrName>
                                        </p:attrNameLst>
                                      </p:cBhvr>
                                      <p:to>
                                        <p:strVal val="visible"/>
                                      </p:to>
                                    </p:set>
                                    <p:anim calcmode="lin" valueType="num">
                                      <p:cBhvr additive="base">
                                        <p:cTn id="27" dur="500" fill="hold"/>
                                        <p:tgtEl>
                                          <p:spTgt spid="4099">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099">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dirty="0" smtClean="0">
                <a:latin typeface="Times" charset="0"/>
              </a:rPr>
              <a:t>Policy and Process (formal)</a:t>
            </a:r>
            <a:endParaRPr lang="en-US" dirty="0">
              <a:latin typeface="Times" charset="0"/>
            </a:endParaRPr>
          </a:p>
        </p:txBody>
      </p:sp>
      <p:sp>
        <p:nvSpPr>
          <p:cNvPr id="4099" name="Rectangle 3"/>
          <p:cNvSpPr>
            <a:spLocks noGrp="1" noChangeArrowheads="1"/>
          </p:cNvSpPr>
          <p:nvPr>
            <p:ph type="body" idx="1"/>
          </p:nvPr>
        </p:nvSpPr>
        <p:spPr>
          <a:xfrm>
            <a:off x="457200" y="1295400"/>
            <a:ext cx="8229600" cy="4876800"/>
          </a:xfrm>
          <a:noFill/>
        </p:spPr>
        <p:txBody>
          <a:bodyPr/>
          <a:lstStyle/>
          <a:p>
            <a:pPr eaLnBrk="1" hangingPunct="1"/>
            <a:r>
              <a:rPr lang="en-US" dirty="0" smtClean="0">
                <a:latin typeface="Arial" charset="0"/>
              </a:rPr>
              <a:t>Formal Resolution</a:t>
            </a:r>
          </a:p>
          <a:p>
            <a:pPr lvl="1" eaLnBrk="1" hangingPunct="1"/>
            <a:r>
              <a:rPr lang="en-US" dirty="0" smtClean="0">
                <a:latin typeface="Arial" charset="0"/>
              </a:rPr>
              <a:t>When</a:t>
            </a:r>
          </a:p>
          <a:p>
            <a:pPr lvl="2" eaLnBrk="1" hangingPunct="1"/>
            <a:r>
              <a:rPr lang="en-US" dirty="0" smtClean="0">
                <a:latin typeface="Arial" charset="0"/>
              </a:rPr>
              <a:t>If an appeal by the student</a:t>
            </a:r>
          </a:p>
          <a:p>
            <a:pPr lvl="3" eaLnBrk="1" hangingPunct="1"/>
            <a:r>
              <a:rPr lang="en-US" dirty="0" smtClean="0">
                <a:latin typeface="Arial" charset="0"/>
              </a:rPr>
              <a:t>After one more attempt to discuss</a:t>
            </a:r>
          </a:p>
          <a:p>
            <a:pPr lvl="3" eaLnBrk="1" hangingPunct="1"/>
            <a:r>
              <a:rPr lang="en-US" dirty="0" smtClean="0">
                <a:latin typeface="Arial" charset="0"/>
              </a:rPr>
              <a:t>Within 15 business days of sanction</a:t>
            </a:r>
          </a:p>
          <a:p>
            <a:pPr lvl="2" eaLnBrk="1" hangingPunct="1"/>
            <a:r>
              <a:rPr lang="en-US" dirty="0" smtClean="0">
                <a:latin typeface="Arial" charset="0"/>
              </a:rPr>
              <a:t>If faculty member pushes for greater sanction</a:t>
            </a:r>
          </a:p>
          <a:p>
            <a:pPr lvl="3" eaLnBrk="1" hangingPunct="1"/>
            <a:r>
              <a:rPr lang="en-US" dirty="0" smtClean="0">
                <a:latin typeface="Arial" charset="0"/>
              </a:rPr>
              <a:t>Suspension/dismissal from program/University</a:t>
            </a:r>
          </a:p>
          <a:p>
            <a:pPr lvl="2" eaLnBrk="1" hangingPunct="1"/>
            <a:r>
              <a:rPr lang="en-US" dirty="0" smtClean="0">
                <a:latin typeface="Arial" charset="0"/>
              </a:rPr>
              <a:t>If Dean, Chair or VP think that a greater sanction is warranted</a:t>
            </a:r>
          </a:p>
          <a:p>
            <a:pPr lvl="3" eaLnBrk="1" hangingPunct="1"/>
            <a:r>
              <a:rPr lang="en-US" dirty="0" smtClean="0">
                <a:latin typeface="Arial" charset="0"/>
              </a:rPr>
              <a:t>Multiple acts of misconduct</a:t>
            </a:r>
          </a:p>
          <a:p>
            <a:pPr eaLnBrk="1" hangingPunct="1"/>
            <a:endParaRPr lang="en-US" dirty="0" smtClean="0">
              <a:latin typeface="Arial" charset="0"/>
            </a:endParaRPr>
          </a:p>
        </p:txBody>
      </p:sp>
    </p:spTree>
    <p:extLst>
      <p:ext uri="{BB962C8B-B14F-4D97-AF65-F5344CB8AC3E}">
        <p14:creationId xmlns:p14="http://schemas.microsoft.com/office/powerpoint/2010/main" val="348560954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 calcmode="lin" valueType="num">
                                      <p:cBhvr additive="base">
                                        <p:cTn id="7" dur="500" fill="hold"/>
                                        <p:tgtEl>
                                          <p:spTgt spid="40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9">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099">
                                            <p:txEl>
                                              <p:pRg st="1" end="1"/>
                                            </p:txEl>
                                          </p:spTgt>
                                        </p:tgtEl>
                                        <p:attrNameLst>
                                          <p:attrName>style.visibility</p:attrName>
                                        </p:attrNameLst>
                                      </p:cBhvr>
                                      <p:to>
                                        <p:strVal val="visible"/>
                                      </p:to>
                                    </p:set>
                                    <p:anim calcmode="lin" valueType="num">
                                      <p:cBhvr additive="base">
                                        <p:cTn id="11" dur="500" fill="hold"/>
                                        <p:tgtEl>
                                          <p:spTgt spid="4099">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099">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099">
                                            <p:txEl>
                                              <p:pRg st="2" end="2"/>
                                            </p:txEl>
                                          </p:spTgt>
                                        </p:tgtEl>
                                        <p:attrNameLst>
                                          <p:attrName>style.visibility</p:attrName>
                                        </p:attrNameLst>
                                      </p:cBhvr>
                                      <p:to>
                                        <p:strVal val="visible"/>
                                      </p:to>
                                    </p:set>
                                    <p:anim calcmode="lin" valueType="num">
                                      <p:cBhvr additive="base">
                                        <p:cTn id="15" dur="500" fill="hold"/>
                                        <p:tgtEl>
                                          <p:spTgt spid="4099">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099">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099">
                                            <p:txEl>
                                              <p:pRg st="3" end="3"/>
                                            </p:txEl>
                                          </p:spTgt>
                                        </p:tgtEl>
                                        <p:attrNameLst>
                                          <p:attrName>style.visibility</p:attrName>
                                        </p:attrNameLst>
                                      </p:cBhvr>
                                      <p:to>
                                        <p:strVal val="visible"/>
                                      </p:to>
                                    </p:set>
                                    <p:anim calcmode="lin" valueType="num">
                                      <p:cBhvr additive="base">
                                        <p:cTn id="19" dur="500" fill="hold"/>
                                        <p:tgtEl>
                                          <p:spTgt spid="4099">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099">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099">
                                            <p:txEl>
                                              <p:pRg st="4" end="4"/>
                                            </p:txEl>
                                          </p:spTgt>
                                        </p:tgtEl>
                                        <p:attrNameLst>
                                          <p:attrName>style.visibility</p:attrName>
                                        </p:attrNameLst>
                                      </p:cBhvr>
                                      <p:to>
                                        <p:strVal val="visible"/>
                                      </p:to>
                                    </p:set>
                                    <p:anim calcmode="lin" valueType="num">
                                      <p:cBhvr additive="base">
                                        <p:cTn id="23" dur="500" fill="hold"/>
                                        <p:tgtEl>
                                          <p:spTgt spid="4099">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099">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099">
                                            <p:txEl>
                                              <p:pRg st="5" end="5"/>
                                            </p:txEl>
                                          </p:spTgt>
                                        </p:tgtEl>
                                        <p:attrNameLst>
                                          <p:attrName>style.visibility</p:attrName>
                                        </p:attrNameLst>
                                      </p:cBhvr>
                                      <p:to>
                                        <p:strVal val="visible"/>
                                      </p:to>
                                    </p:set>
                                    <p:anim calcmode="lin" valueType="num">
                                      <p:cBhvr additive="base">
                                        <p:cTn id="27" dur="500" fill="hold"/>
                                        <p:tgtEl>
                                          <p:spTgt spid="4099">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099">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099">
                                            <p:txEl>
                                              <p:pRg st="6" end="6"/>
                                            </p:txEl>
                                          </p:spTgt>
                                        </p:tgtEl>
                                        <p:attrNameLst>
                                          <p:attrName>style.visibility</p:attrName>
                                        </p:attrNameLst>
                                      </p:cBhvr>
                                      <p:to>
                                        <p:strVal val="visible"/>
                                      </p:to>
                                    </p:set>
                                    <p:anim calcmode="lin" valueType="num">
                                      <p:cBhvr additive="base">
                                        <p:cTn id="31" dur="500" fill="hold"/>
                                        <p:tgtEl>
                                          <p:spTgt spid="4099">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099">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099">
                                            <p:txEl>
                                              <p:pRg st="7" end="7"/>
                                            </p:txEl>
                                          </p:spTgt>
                                        </p:tgtEl>
                                        <p:attrNameLst>
                                          <p:attrName>style.visibility</p:attrName>
                                        </p:attrNameLst>
                                      </p:cBhvr>
                                      <p:to>
                                        <p:strVal val="visible"/>
                                      </p:to>
                                    </p:set>
                                    <p:anim calcmode="lin" valueType="num">
                                      <p:cBhvr additive="base">
                                        <p:cTn id="35" dur="500" fill="hold"/>
                                        <p:tgtEl>
                                          <p:spTgt spid="4099">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099">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099">
                                            <p:txEl>
                                              <p:pRg st="8" end="8"/>
                                            </p:txEl>
                                          </p:spTgt>
                                        </p:tgtEl>
                                        <p:attrNameLst>
                                          <p:attrName>style.visibility</p:attrName>
                                        </p:attrNameLst>
                                      </p:cBhvr>
                                      <p:to>
                                        <p:strVal val="visible"/>
                                      </p:to>
                                    </p:set>
                                    <p:anim calcmode="lin" valueType="num">
                                      <p:cBhvr additive="base">
                                        <p:cTn id="39" dur="500" fill="hold"/>
                                        <p:tgtEl>
                                          <p:spTgt spid="4099">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099">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dirty="0" smtClean="0">
                <a:latin typeface="Times" charset="0"/>
              </a:rPr>
              <a:t>Policy and Process (formal)</a:t>
            </a:r>
            <a:endParaRPr lang="en-US" dirty="0">
              <a:latin typeface="Times" charset="0"/>
            </a:endParaRPr>
          </a:p>
        </p:txBody>
      </p:sp>
      <p:sp>
        <p:nvSpPr>
          <p:cNvPr id="4099" name="Rectangle 3"/>
          <p:cNvSpPr>
            <a:spLocks noGrp="1" noChangeArrowheads="1"/>
          </p:cNvSpPr>
          <p:nvPr>
            <p:ph type="body" idx="1"/>
          </p:nvPr>
        </p:nvSpPr>
        <p:spPr>
          <a:xfrm>
            <a:off x="457200" y="1295400"/>
            <a:ext cx="8229600" cy="4876800"/>
          </a:xfrm>
          <a:noFill/>
        </p:spPr>
        <p:txBody>
          <a:bodyPr/>
          <a:lstStyle/>
          <a:p>
            <a:pPr eaLnBrk="1" hangingPunct="1"/>
            <a:r>
              <a:rPr lang="en-US" dirty="0" smtClean="0">
                <a:latin typeface="Arial" charset="0"/>
              </a:rPr>
              <a:t>Formal Resolution Process</a:t>
            </a:r>
          </a:p>
          <a:p>
            <a:pPr lvl="1" eaLnBrk="1" hangingPunct="1"/>
            <a:r>
              <a:rPr lang="en-US" dirty="0" smtClean="0">
                <a:latin typeface="Arial" charset="0"/>
              </a:rPr>
              <a:t>Appeal or Complaint to College Academic Appeals Committee (AAC)</a:t>
            </a:r>
          </a:p>
          <a:p>
            <a:pPr lvl="1" eaLnBrk="1" hangingPunct="1"/>
            <a:r>
              <a:rPr lang="en-US" dirty="0" smtClean="0">
                <a:latin typeface="Arial" charset="0"/>
              </a:rPr>
              <a:t>Response-Within 5 business days</a:t>
            </a:r>
          </a:p>
          <a:p>
            <a:pPr lvl="1" eaLnBrk="1" hangingPunct="1"/>
            <a:r>
              <a:rPr lang="en-US" dirty="0" smtClean="0">
                <a:latin typeface="Arial" charset="0"/>
              </a:rPr>
              <a:t>The AAC</a:t>
            </a:r>
          </a:p>
          <a:p>
            <a:pPr lvl="2" eaLnBrk="1" hangingPunct="1"/>
            <a:r>
              <a:rPr lang="en-US" dirty="0" smtClean="0">
                <a:latin typeface="Arial" charset="0"/>
              </a:rPr>
              <a:t>3 faculty members (2 in college, 1 out)</a:t>
            </a:r>
          </a:p>
          <a:p>
            <a:pPr lvl="2" eaLnBrk="1" hangingPunct="1"/>
            <a:r>
              <a:rPr lang="en-US" dirty="0" smtClean="0">
                <a:latin typeface="Arial" charset="0"/>
              </a:rPr>
              <a:t>2 student peers </a:t>
            </a:r>
            <a:r>
              <a:rPr lang="en-US" dirty="0">
                <a:latin typeface="Arial" charset="0"/>
              </a:rPr>
              <a:t>(</a:t>
            </a:r>
            <a:r>
              <a:rPr lang="en-US" dirty="0" smtClean="0">
                <a:latin typeface="Arial" charset="0"/>
              </a:rPr>
              <a:t>graduate/undergraduate)</a:t>
            </a:r>
          </a:p>
          <a:p>
            <a:pPr lvl="1" eaLnBrk="1" hangingPunct="1"/>
            <a:r>
              <a:rPr lang="en-US" dirty="0" smtClean="0">
                <a:latin typeface="Arial" charset="0"/>
              </a:rPr>
              <a:t>A hearing if</a:t>
            </a:r>
          </a:p>
          <a:p>
            <a:pPr lvl="2" eaLnBrk="1" hangingPunct="1"/>
            <a:r>
              <a:rPr lang="en-US" dirty="0" smtClean="0">
                <a:latin typeface="Arial" charset="0"/>
              </a:rPr>
              <a:t>Disputed issues of fact</a:t>
            </a:r>
          </a:p>
          <a:p>
            <a:pPr lvl="2" eaLnBrk="1" hangingPunct="1"/>
            <a:r>
              <a:rPr lang="en-US" dirty="0" smtClean="0">
                <a:latin typeface="Arial" charset="0"/>
              </a:rPr>
              <a:t>Sanction includes dismissal</a:t>
            </a:r>
          </a:p>
          <a:p>
            <a:pPr lvl="1" eaLnBrk="1" hangingPunct="1"/>
            <a:endParaRPr lang="en-US" dirty="0" smtClean="0">
              <a:latin typeface="Arial" charset="0"/>
            </a:endParaRPr>
          </a:p>
        </p:txBody>
      </p:sp>
    </p:spTree>
    <p:extLst>
      <p:ext uri="{BB962C8B-B14F-4D97-AF65-F5344CB8AC3E}">
        <p14:creationId xmlns:p14="http://schemas.microsoft.com/office/powerpoint/2010/main" val="188561618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 calcmode="lin" valueType="num">
                                      <p:cBhvr additive="base">
                                        <p:cTn id="7" dur="500" fill="hold"/>
                                        <p:tgtEl>
                                          <p:spTgt spid="40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9">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099">
                                            <p:txEl>
                                              <p:pRg st="1" end="1"/>
                                            </p:txEl>
                                          </p:spTgt>
                                        </p:tgtEl>
                                        <p:attrNameLst>
                                          <p:attrName>style.visibility</p:attrName>
                                        </p:attrNameLst>
                                      </p:cBhvr>
                                      <p:to>
                                        <p:strVal val="visible"/>
                                      </p:to>
                                    </p:set>
                                    <p:anim calcmode="lin" valueType="num">
                                      <p:cBhvr additive="base">
                                        <p:cTn id="11" dur="500" fill="hold"/>
                                        <p:tgtEl>
                                          <p:spTgt spid="4099">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099">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099">
                                            <p:txEl>
                                              <p:pRg st="2" end="2"/>
                                            </p:txEl>
                                          </p:spTgt>
                                        </p:tgtEl>
                                        <p:attrNameLst>
                                          <p:attrName>style.visibility</p:attrName>
                                        </p:attrNameLst>
                                      </p:cBhvr>
                                      <p:to>
                                        <p:strVal val="visible"/>
                                      </p:to>
                                    </p:set>
                                    <p:anim calcmode="lin" valueType="num">
                                      <p:cBhvr additive="base">
                                        <p:cTn id="15" dur="500" fill="hold"/>
                                        <p:tgtEl>
                                          <p:spTgt spid="4099">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099">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099">
                                            <p:txEl>
                                              <p:pRg st="3" end="3"/>
                                            </p:txEl>
                                          </p:spTgt>
                                        </p:tgtEl>
                                        <p:attrNameLst>
                                          <p:attrName>style.visibility</p:attrName>
                                        </p:attrNameLst>
                                      </p:cBhvr>
                                      <p:to>
                                        <p:strVal val="visible"/>
                                      </p:to>
                                    </p:set>
                                    <p:anim calcmode="lin" valueType="num">
                                      <p:cBhvr additive="base">
                                        <p:cTn id="19" dur="500" fill="hold"/>
                                        <p:tgtEl>
                                          <p:spTgt spid="4099">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099">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099">
                                            <p:txEl>
                                              <p:pRg st="4" end="4"/>
                                            </p:txEl>
                                          </p:spTgt>
                                        </p:tgtEl>
                                        <p:attrNameLst>
                                          <p:attrName>style.visibility</p:attrName>
                                        </p:attrNameLst>
                                      </p:cBhvr>
                                      <p:to>
                                        <p:strVal val="visible"/>
                                      </p:to>
                                    </p:set>
                                    <p:anim calcmode="lin" valueType="num">
                                      <p:cBhvr additive="base">
                                        <p:cTn id="23" dur="500" fill="hold"/>
                                        <p:tgtEl>
                                          <p:spTgt spid="4099">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099">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099">
                                            <p:txEl>
                                              <p:pRg st="5" end="5"/>
                                            </p:txEl>
                                          </p:spTgt>
                                        </p:tgtEl>
                                        <p:attrNameLst>
                                          <p:attrName>style.visibility</p:attrName>
                                        </p:attrNameLst>
                                      </p:cBhvr>
                                      <p:to>
                                        <p:strVal val="visible"/>
                                      </p:to>
                                    </p:set>
                                    <p:anim calcmode="lin" valueType="num">
                                      <p:cBhvr additive="base">
                                        <p:cTn id="27" dur="500" fill="hold"/>
                                        <p:tgtEl>
                                          <p:spTgt spid="4099">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099">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099">
                                            <p:txEl>
                                              <p:pRg st="6" end="6"/>
                                            </p:txEl>
                                          </p:spTgt>
                                        </p:tgtEl>
                                        <p:attrNameLst>
                                          <p:attrName>style.visibility</p:attrName>
                                        </p:attrNameLst>
                                      </p:cBhvr>
                                      <p:to>
                                        <p:strVal val="visible"/>
                                      </p:to>
                                    </p:set>
                                    <p:anim calcmode="lin" valueType="num">
                                      <p:cBhvr additive="base">
                                        <p:cTn id="31" dur="500" fill="hold"/>
                                        <p:tgtEl>
                                          <p:spTgt spid="4099">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099">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099">
                                            <p:txEl>
                                              <p:pRg st="7" end="7"/>
                                            </p:txEl>
                                          </p:spTgt>
                                        </p:tgtEl>
                                        <p:attrNameLst>
                                          <p:attrName>style.visibility</p:attrName>
                                        </p:attrNameLst>
                                      </p:cBhvr>
                                      <p:to>
                                        <p:strVal val="visible"/>
                                      </p:to>
                                    </p:set>
                                    <p:anim calcmode="lin" valueType="num">
                                      <p:cBhvr additive="base">
                                        <p:cTn id="35" dur="500" fill="hold"/>
                                        <p:tgtEl>
                                          <p:spTgt spid="4099">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099">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099">
                                            <p:txEl>
                                              <p:pRg st="8" end="8"/>
                                            </p:txEl>
                                          </p:spTgt>
                                        </p:tgtEl>
                                        <p:attrNameLst>
                                          <p:attrName>style.visibility</p:attrName>
                                        </p:attrNameLst>
                                      </p:cBhvr>
                                      <p:to>
                                        <p:strVal val="visible"/>
                                      </p:to>
                                    </p:set>
                                    <p:anim calcmode="lin" valueType="num">
                                      <p:cBhvr additive="base">
                                        <p:cTn id="39" dur="500" fill="hold"/>
                                        <p:tgtEl>
                                          <p:spTgt spid="4099">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099">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dirty="0" smtClean="0">
                <a:latin typeface="Times" charset="0"/>
              </a:rPr>
              <a:t>Policy and Process (the hearing)</a:t>
            </a:r>
            <a:endParaRPr lang="en-US" dirty="0">
              <a:latin typeface="Times" charset="0"/>
            </a:endParaRPr>
          </a:p>
        </p:txBody>
      </p:sp>
      <p:sp>
        <p:nvSpPr>
          <p:cNvPr id="4099" name="Rectangle 3"/>
          <p:cNvSpPr>
            <a:spLocks noGrp="1" noChangeArrowheads="1"/>
          </p:cNvSpPr>
          <p:nvPr>
            <p:ph type="body" idx="1"/>
          </p:nvPr>
        </p:nvSpPr>
        <p:spPr>
          <a:xfrm>
            <a:off x="457200" y="1295400"/>
            <a:ext cx="8229600" cy="4876800"/>
          </a:xfrm>
          <a:noFill/>
        </p:spPr>
        <p:txBody>
          <a:bodyPr/>
          <a:lstStyle/>
          <a:p>
            <a:pPr eaLnBrk="1" hangingPunct="1"/>
            <a:r>
              <a:rPr lang="en-US" dirty="0" smtClean="0">
                <a:latin typeface="Arial" charset="0"/>
              </a:rPr>
              <a:t>Hearing—AAC makes recommendation</a:t>
            </a:r>
          </a:p>
          <a:p>
            <a:pPr eaLnBrk="1" hangingPunct="1"/>
            <a:r>
              <a:rPr lang="en-US" dirty="0">
                <a:latin typeface="Arial" charset="0"/>
              </a:rPr>
              <a:t>The Dean’s Decision</a:t>
            </a:r>
          </a:p>
          <a:p>
            <a:pPr lvl="1" eaLnBrk="1" hangingPunct="1"/>
            <a:r>
              <a:rPr lang="en-US" dirty="0">
                <a:latin typeface="Arial" charset="0"/>
              </a:rPr>
              <a:t>Any sanction short of suspension</a:t>
            </a:r>
          </a:p>
          <a:p>
            <a:pPr lvl="1" eaLnBrk="1" hangingPunct="1"/>
            <a:r>
              <a:rPr lang="en-US" dirty="0">
                <a:latin typeface="Arial" charset="0"/>
              </a:rPr>
              <a:t>For suspension/dismissal, recommendation to Senior VP</a:t>
            </a:r>
          </a:p>
          <a:p>
            <a:pPr eaLnBrk="1" hangingPunct="1"/>
            <a:r>
              <a:rPr lang="en-US" dirty="0">
                <a:latin typeface="Arial" charset="0"/>
              </a:rPr>
              <a:t>Appeals</a:t>
            </a:r>
          </a:p>
          <a:p>
            <a:pPr lvl="1" eaLnBrk="1" hangingPunct="1"/>
            <a:r>
              <a:rPr lang="en-US" dirty="0">
                <a:latin typeface="Arial" charset="0"/>
              </a:rPr>
              <a:t>To Senior VP (either party)</a:t>
            </a:r>
          </a:p>
          <a:p>
            <a:pPr lvl="2" eaLnBrk="1" hangingPunct="1"/>
            <a:r>
              <a:rPr lang="en-US" dirty="0">
                <a:latin typeface="Arial" charset="0"/>
              </a:rPr>
              <a:t>If VP decision to suspend/dismiss-to President</a:t>
            </a:r>
          </a:p>
          <a:p>
            <a:pPr lvl="2" eaLnBrk="1" hangingPunct="1"/>
            <a:r>
              <a:rPr lang="en-US" dirty="0">
                <a:latin typeface="Arial" charset="0"/>
              </a:rPr>
              <a:t>VP’s decision (or President’s) final</a:t>
            </a:r>
          </a:p>
          <a:p>
            <a:pPr eaLnBrk="1" hangingPunct="1"/>
            <a:endParaRPr lang="en-US" dirty="0" smtClean="0">
              <a:latin typeface="Arial" charset="0"/>
            </a:endParaRPr>
          </a:p>
          <a:p>
            <a:pPr marL="457200" lvl="1" indent="0" eaLnBrk="1" hangingPunct="1">
              <a:buNone/>
            </a:pPr>
            <a:endParaRPr lang="en-US" dirty="0" smtClean="0">
              <a:latin typeface="Arial" charset="0"/>
            </a:endParaRPr>
          </a:p>
        </p:txBody>
      </p:sp>
    </p:spTree>
    <p:extLst>
      <p:ext uri="{BB962C8B-B14F-4D97-AF65-F5344CB8AC3E}">
        <p14:creationId xmlns:p14="http://schemas.microsoft.com/office/powerpoint/2010/main" val="388538097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 calcmode="lin" valueType="num">
                                      <p:cBhvr additive="base">
                                        <p:cTn id="7" dur="500" fill="hold"/>
                                        <p:tgtEl>
                                          <p:spTgt spid="40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099">
                                            <p:txEl>
                                              <p:pRg st="1" end="1"/>
                                            </p:txEl>
                                          </p:spTgt>
                                        </p:tgtEl>
                                        <p:attrNameLst>
                                          <p:attrName>style.visibility</p:attrName>
                                        </p:attrNameLst>
                                      </p:cBhvr>
                                      <p:to>
                                        <p:strVal val="visible"/>
                                      </p:to>
                                    </p:set>
                                    <p:anim calcmode="lin" valueType="num">
                                      <p:cBhvr additive="base">
                                        <p:cTn id="13" dur="500" fill="hold"/>
                                        <p:tgtEl>
                                          <p:spTgt spid="409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09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099">
                                            <p:txEl>
                                              <p:pRg st="2" end="2"/>
                                            </p:txEl>
                                          </p:spTgt>
                                        </p:tgtEl>
                                        <p:attrNameLst>
                                          <p:attrName>style.visibility</p:attrName>
                                        </p:attrNameLst>
                                      </p:cBhvr>
                                      <p:to>
                                        <p:strVal val="visible"/>
                                      </p:to>
                                    </p:set>
                                    <p:anim calcmode="lin" valueType="num">
                                      <p:cBhvr additive="base">
                                        <p:cTn id="19" dur="500" fill="hold"/>
                                        <p:tgtEl>
                                          <p:spTgt spid="409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09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099">
                                            <p:txEl>
                                              <p:pRg st="3" end="3"/>
                                            </p:txEl>
                                          </p:spTgt>
                                        </p:tgtEl>
                                        <p:attrNameLst>
                                          <p:attrName>style.visibility</p:attrName>
                                        </p:attrNameLst>
                                      </p:cBhvr>
                                      <p:to>
                                        <p:strVal val="visible"/>
                                      </p:to>
                                    </p:set>
                                    <p:anim calcmode="lin" valueType="num">
                                      <p:cBhvr additive="base">
                                        <p:cTn id="25" dur="500" fill="hold"/>
                                        <p:tgtEl>
                                          <p:spTgt spid="409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09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099">
                                            <p:txEl>
                                              <p:pRg st="4" end="4"/>
                                            </p:txEl>
                                          </p:spTgt>
                                        </p:tgtEl>
                                        <p:attrNameLst>
                                          <p:attrName>style.visibility</p:attrName>
                                        </p:attrNameLst>
                                      </p:cBhvr>
                                      <p:to>
                                        <p:strVal val="visible"/>
                                      </p:to>
                                    </p:set>
                                    <p:anim calcmode="lin" valueType="num">
                                      <p:cBhvr additive="base">
                                        <p:cTn id="31" dur="500" fill="hold"/>
                                        <p:tgtEl>
                                          <p:spTgt spid="4099">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09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099">
                                            <p:txEl>
                                              <p:pRg st="5" end="5"/>
                                            </p:txEl>
                                          </p:spTgt>
                                        </p:tgtEl>
                                        <p:attrNameLst>
                                          <p:attrName>style.visibility</p:attrName>
                                        </p:attrNameLst>
                                      </p:cBhvr>
                                      <p:to>
                                        <p:strVal val="visible"/>
                                      </p:to>
                                    </p:set>
                                    <p:anim calcmode="lin" valueType="num">
                                      <p:cBhvr additive="base">
                                        <p:cTn id="37" dur="500" fill="hold"/>
                                        <p:tgtEl>
                                          <p:spTgt spid="4099">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09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4099">
                                            <p:txEl>
                                              <p:pRg st="6" end="6"/>
                                            </p:txEl>
                                          </p:spTgt>
                                        </p:tgtEl>
                                        <p:attrNameLst>
                                          <p:attrName>style.visibility</p:attrName>
                                        </p:attrNameLst>
                                      </p:cBhvr>
                                      <p:to>
                                        <p:strVal val="visible"/>
                                      </p:to>
                                    </p:set>
                                    <p:anim calcmode="lin" valueType="num">
                                      <p:cBhvr additive="base">
                                        <p:cTn id="43" dur="500" fill="hold"/>
                                        <p:tgtEl>
                                          <p:spTgt spid="4099">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09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4099">
                                            <p:txEl>
                                              <p:pRg st="7" end="7"/>
                                            </p:txEl>
                                          </p:spTgt>
                                        </p:tgtEl>
                                        <p:attrNameLst>
                                          <p:attrName>style.visibility</p:attrName>
                                        </p:attrNameLst>
                                      </p:cBhvr>
                                      <p:to>
                                        <p:strVal val="visible"/>
                                      </p:to>
                                    </p:set>
                                    <p:anim calcmode="lin" valueType="num">
                                      <p:cBhvr additive="base">
                                        <p:cTn id="49" dur="500" fill="hold"/>
                                        <p:tgtEl>
                                          <p:spTgt spid="4099">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099">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Times"/>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1926</TotalTime>
  <Words>1953</Words>
  <Application>Microsoft Office PowerPoint</Application>
  <PresentationFormat>On-screen Show (4:3)</PresentationFormat>
  <Paragraphs>349</Paragraphs>
  <Slides>49</Slides>
  <Notes>2</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49</vt:i4>
      </vt:variant>
    </vt:vector>
  </HeadingPairs>
  <TitlesOfParts>
    <vt:vector size="61" baseType="lpstr">
      <vt:lpstr>ＭＳ Ｐゴシック</vt:lpstr>
      <vt:lpstr>Arial</vt:lpstr>
      <vt:lpstr>Calibri</vt:lpstr>
      <vt:lpstr>Georgia</vt:lpstr>
      <vt:lpstr>Lucida Sans Unicode</vt:lpstr>
      <vt:lpstr>Tahoma</vt:lpstr>
      <vt:lpstr>Times</vt:lpstr>
      <vt:lpstr>Times New Roman</vt:lpstr>
      <vt:lpstr>Verdana</vt:lpstr>
      <vt:lpstr>Wingdings</vt:lpstr>
      <vt:lpstr>Wingdings 2</vt:lpstr>
      <vt:lpstr>Pixel</vt:lpstr>
      <vt:lpstr>Academic Misconduct, Academic Action, Discrimination, FERPA</vt:lpstr>
      <vt:lpstr>Academic Misconduct</vt:lpstr>
      <vt:lpstr>What is Academic Misconduct?</vt:lpstr>
      <vt:lpstr>Policy and Process</vt:lpstr>
      <vt:lpstr>Policy and Process (informal)</vt:lpstr>
      <vt:lpstr>Policy and Process (informal)</vt:lpstr>
      <vt:lpstr>Policy and Process (formal)</vt:lpstr>
      <vt:lpstr>Policy and Process (formal)</vt:lpstr>
      <vt:lpstr>Policy and Process (the hearing)</vt:lpstr>
      <vt:lpstr>Policy and Process (dean’s decision/appeals)</vt:lpstr>
      <vt:lpstr>Policy and Process (reporting)</vt:lpstr>
      <vt:lpstr>Policy and Process (transcript notation)</vt:lpstr>
      <vt:lpstr>Resources</vt:lpstr>
      <vt:lpstr>Faculty To Do List</vt:lpstr>
      <vt:lpstr>FAQ’s</vt:lpstr>
      <vt:lpstr>FAQ’s</vt:lpstr>
      <vt:lpstr>Academic Action/Appeals</vt:lpstr>
      <vt:lpstr>Student Failing to Meet Academic Requirements</vt:lpstr>
      <vt:lpstr>Policy and Process</vt:lpstr>
      <vt:lpstr>Policy and Process (cont.)</vt:lpstr>
      <vt:lpstr>Policy and Process (cont.)</vt:lpstr>
      <vt:lpstr>Policy and Process (cont.)</vt:lpstr>
      <vt:lpstr>Discrimination, Title IX, Accommodation Requests</vt:lpstr>
      <vt:lpstr>Office of Equal Opportunity</vt:lpstr>
      <vt:lpstr>Discrimination Prohibited by University Policy</vt:lpstr>
      <vt:lpstr>Notice and Action Required</vt:lpstr>
      <vt:lpstr>Sex Discrimination: Title IX, Title VII, U of U Policy</vt:lpstr>
      <vt:lpstr> Title IX Coordinator </vt:lpstr>
      <vt:lpstr>Policy 1-020: Required Professional Boundaries in Relationships</vt:lpstr>
      <vt:lpstr>Discrimination Based On Sex Includes:</vt:lpstr>
      <vt:lpstr>University employees must</vt:lpstr>
      <vt:lpstr>Americans with Disabilities Act (ADA)  §504 of the Rehabilitation Act</vt:lpstr>
      <vt:lpstr>Definition of Disability:</vt:lpstr>
      <vt:lpstr>Examples Of Reasonable Accommodations*</vt:lpstr>
      <vt:lpstr>What the ADA WILL DO</vt:lpstr>
      <vt:lpstr>What the ADA WILL NOT DO</vt:lpstr>
      <vt:lpstr>To Request a Reasonable Accommodation:</vt:lpstr>
      <vt:lpstr>FERPA</vt:lpstr>
      <vt:lpstr>What is FERPA?</vt:lpstr>
      <vt:lpstr>What does FERPA entail?</vt:lpstr>
      <vt:lpstr>The General Rule Regarding Disclosure</vt:lpstr>
      <vt:lpstr>FERPA Key Terms &amp; Definitions</vt:lpstr>
      <vt:lpstr>FERPA Key Terms &amp; Definitions</vt:lpstr>
      <vt:lpstr>FERPA Key Terms &amp; Definitions</vt:lpstr>
      <vt:lpstr>FERPA Key Terms &amp; Definitions</vt:lpstr>
      <vt:lpstr>FERPA Key Terms &amp; Definitions</vt:lpstr>
      <vt:lpstr>FERPA Key Terms &amp; Definitions</vt:lpstr>
      <vt:lpstr>When in doubt...</vt:lpstr>
      <vt:lpstr>PowerPoint Presentation</vt:lpstr>
    </vt:vector>
  </TitlesOfParts>
  <Company>University of Utah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EBC</dc:creator>
  <cp:lastModifiedBy>Kelley Marsden</cp:lastModifiedBy>
  <cp:revision>174</cp:revision>
  <cp:lastPrinted>2018-08-16T18:39:24Z</cp:lastPrinted>
  <dcterms:created xsi:type="dcterms:W3CDTF">2003-09-04T21:18:32Z</dcterms:created>
  <dcterms:modified xsi:type="dcterms:W3CDTF">2018-08-16T18:39:35Z</dcterms:modified>
</cp:coreProperties>
</file>