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60" r:id="rId2"/>
    <p:sldId id="350" r:id="rId3"/>
    <p:sldId id="349" r:id="rId4"/>
    <p:sldId id="386" r:id="rId5"/>
    <p:sldId id="387" r:id="rId6"/>
    <p:sldId id="351" r:id="rId7"/>
    <p:sldId id="357" r:id="rId8"/>
    <p:sldId id="358" r:id="rId9"/>
    <p:sldId id="359" r:id="rId10"/>
    <p:sldId id="388" r:id="rId11"/>
    <p:sldId id="389" r:id="rId12"/>
    <p:sldId id="390" r:id="rId13"/>
    <p:sldId id="394" r:id="rId14"/>
    <p:sldId id="364" r:id="rId15"/>
    <p:sldId id="361" r:id="rId16"/>
    <p:sldId id="362" r:id="rId17"/>
    <p:sldId id="391" r:id="rId18"/>
    <p:sldId id="392" r:id="rId19"/>
    <p:sldId id="393" r:id="rId20"/>
    <p:sldId id="372" r:id="rId21"/>
    <p:sldId id="373" r:id="rId22"/>
    <p:sldId id="374" r:id="rId23"/>
    <p:sldId id="375" r:id="rId24"/>
    <p:sldId id="424" r:id="rId25"/>
    <p:sldId id="279" r:id="rId2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1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p:restoredTop sz="64052" autoAdjust="0"/>
  </p:normalViewPr>
  <p:slideViewPr>
    <p:cSldViewPr snapToGrid="0" snapToObjects="1">
      <p:cViewPr varScale="1">
        <p:scale>
          <a:sx n="37" d="100"/>
          <a:sy n="37" d="100"/>
        </p:scale>
        <p:origin x="1965"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7464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5866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2373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1828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6094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3658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9448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53075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0939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2425700" y="2235200"/>
            <a:ext cx="20828000" cy="4648200"/>
          </a:xfrm>
          <a:prstGeom prst="rect">
            <a:avLst/>
          </a:prstGeom>
        </p:spPr>
        <p:txBody>
          <a:bodyPr anchor="b"/>
          <a:lstStyle/>
          <a:p>
            <a:r>
              <a:t>Title Text</a:t>
            </a:r>
          </a:p>
        </p:txBody>
      </p:sp>
      <p:sp>
        <p:nvSpPr>
          <p:cNvPr id="13" name="Body Level One…"/>
          <p:cNvSpPr txBox="1">
            <a:spLocks noGrp="1"/>
          </p:cNvSpPr>
          <p:nvPr>
            <p:ph type="body" sz="quarter" idx="1"/>
          </p:nvPr>
        </p:nvSpPr>
        <p:spPr>
          <a:xfrm>
            <a:off x="2425700" y="70104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2ECBB-1841-B94E-B1DF-5735C51706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67818-33D0-BD46-A755-996EDD7A363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1725742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6/6/2023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a:xfrm>
            <a:off x="11941192" y="13081000"/>
            <a:ext cx="488916" cy="471924"/>
          </a:xfrm>
        </p:spPr>
        <p:txBody>
          <a:bodyPr/>
          <a:lstStyle/>
          <a:p>
            <a:fld id="{3A98EE3D-8CD1-4C3F-BD1C-C98C9596463C}" type="slidenum">
              <a:rPr lang="en-US" smtClean="0"/>
              <a:t>‹#›</a:t>
            </a:fld>
            <a:endParaRPr lang="en-US" dirty="0"/>
          </a:p>
        </p:txBody>
      </p:sp>
      <p:grpSp>
        <p:nvGrpSpPr>
          <p:cNvPr id="9" name="Group 8">
            <a:extLst>
              <a:ext uri="{FF2B5EF4-FFF2-40B4-BE49-F238E27FC236}">
                <a16:creationId xmlns:a16="http://schemas.microsoft.com/office/drawing/2014/main" id="{A2C09A16-A6B6-E04E-A40A-F482C0A95C0A}"/>
              </a:ext>
            </a:extLst>
          </p:cNvPr>
          <p:cNvGrpSpPr/>
          <p:nvPr userDrawn="1"/>
        </p:nvGrpSpPr>
        <p:grpSpPr>
          <a:xfrm rot="5400000">
            <a:off x="-43237" y="2176906"/>
            <a:ext cx="1820198" cy="198020"/>
            <a:chOff x="622418" y="280927"/>
            <a:chExt cx="2335705" cy="254101"/>
          </a:xfrm>
        </p:grpSpPr>
        <p:sp>
          <p:nvSpPr>
            <p:cNvPr id="10" name="Oval 9">
              <a:extLst>
                <a:ext uri="{FF2B5EF4-FFF2-40B4-BE49-F238E27FC236}">
                  <a16:creationId xmlns:a16="http://schemas.microsoft.com/office/drawing/2014/main" id="{A6B2DF34-338D-4F43-B8F7-D7A00348B68B}"/>
                </a:ext>
              </a:extLst>
            </p:cNvPr>
            <p:cNvSpPr/>
            <p:nvPr userDrawn="1"/>
          </p:nvSpPr>
          <p:spPr>
            <a:xfrm>
              <a:off x="1038739" y="280927"/>
              <a:ext cx="254101" cy="254101"/>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p>
          </p:txBody>
        </p:sp>
        <p:sp>
          <p:nvSpPr>
            <p:cNvPr id="11" name="Oval 10">
              <a:extLst>
                <a:ext uri="{FF2B5EF4-FFF2-40B4-BE49-F238E27FC236}">
                  <a16:creationId xmlns:a16="http://schemas.microsoft.com/office/drawing/2014/main" id="{33778C21-4171-774D-A73F-77BEBF2E4C18}"/>
                </a:ext>
              </a:extLst>
            </p:cNvPr>
            <p:cNvSpPr/>
            <p:nvPr userDrawn="1"/>
          </p:nvSpPr>
          <p:spPr>
            <a:xfrm>
              <a:off x="1455060" y="280927"/>
              <a:ext cx="254101" cy="254101"/>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p>
          </p:txBody>
        </p:sp>
        <p:sp>
          <p:nvSpPr>
            <p:cNvPr id="12" name="Oval 11">
              <a:extLst>
                <a:ext uri="{FF2B5EF4-FFF2-40B4-BE49-F238E27FC236}">
                  <a16:creationId xmlns:a16="http://schemas.microsoft.com/office/drawing/2014/main" id="{CC25D2EF-AE01-A247-8BC3-8F35F863C0A6}"/>
                </a:ext>
              </a:extLst>
            </p:cNvPr>
            <p:cNvSpPr/>
            <p:nvPr userDrawn="1"/>
          </p:nvSpPr>
          <p:spPr>
            <a:xfrm>
              <a:off x="1871381" y="280927"/>
              <a:ext cx="254101" cy="254101"/>
            </a:xfrm>
            <a:prstGeom prst="ellipse">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p>
          </p:txBody>
        </p:sp>
        <p:sp>
          <p:nvSpPr>
            <p:cNvPr id="13" name="Oval 12">
              <a:extLst>
                <a:ext uri="{FF2B5EF4-FFF2-40B4-BE49-F238E27FC236}">
                  <a16:creationId xmlns:a16="http://schemas.microsoft.com/office/drawing/2014/main" id="{5F860801-109B-EB4F-96A8-35D76B759583}"/>
                </a:ext>
              </a:extLst>
            </p:cNvPr>
            <p:cNvSpPr/>
            <p:nvPr userDrawn="1"/>
          </p:nvSpPr>
          <p:spPr>
            <a:xfrm>
              <a:off x="2287702" y="280927"/>
              <a:ext cx="254101" cy="254101"/>
            </a:xfrm>
            <a:prstGeom prst="ellipse">
              <a:avLst/>
            </a:prstGeom>
            <a:solidFill>
              <a:schemeClr val="accent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p>
          </p:txBody>
        </p:sp>
        <p:sp>
          <p:nvSpPr>
            <p:cNvPr id="14" name="Oval 13">
              <a:extLst>
                <a:ext uri="{FF2B5EF4-FFF2-40B4-BE49-F238E27FC236}">
                  <a16:creationId xmlns:a16="http://schemas.microsoft.com/office/drawing/2014/main" id="{97337F70-9199-7242-BD8B-8F96606A18A1}"/>
                </a:ext>
              </a:extLst>
            </p:cNvPr>
            <p:cNvSpPr/>
            <p:nvPr userDrawn="1"/>
          </p:nvSpPr>
          <p:spPr>
            <a:xfrm>
              <a:off x="2704022" y="280927"/>
              <a:ext cx="254101" cy="254101"/>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p>
          </p:txBody>
        </p:sp>
        <p:sp>
          <p:nvSpPr>
            <p:cNvPr id="15" name="Oval 14">
              <a:extLst>
                <a:ext uri="{FF2B5EF4-FFF2-40B4-BE49-F238E27FC236}">
                  <a16:creationId xmlns:a16="http://schemas.microsoft.com/office/drawing/2014/main" id="{DF9320B7-AD58-7649-BC95-614ED90F4E69}"/>
                </a:ext>
              </a:extLst>
            </p:cNvPr>
            <p:cNvSpPr/>
            <p:nvPr userDrawn="1"/>
          </p:nvSpPr>
          <p:spPr>
            <a:xfrm>
              <a:off x="622418" y="280927"/>
              <a:ext cx="254101" cy="254101"/>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p>
          </p:txBody>
        </p:sp>
      </p:grpSp>
      <p:sp>
        <p:nvSpPr>
          <p:cNvPr id="16" name="Title 1">
            <a:extLst>
              <a:ext uri="{FF2B5EF4-FFF2-40B4-BE49-F238E27FC236}">
                <a16:creationId xmlns:a16="http://schemas.microsoft.com/office/drawing/2014/main" id="{0C0DE796-998A-F84E-9B56-1958C6777C8D}"/>
              </a:ext>
            </a:extLst>
          </p:cNvPr>
          <p:cNvSpPr>
            <a:spLocks noGrp="1"/>
          </p:cNvSpPr>
          <p:nvPr>
            <p:ph type="title" hasCustomPrompt="1"/>
          </p:nvPr>
        </p:nvSpPr>
        <p:spPr>
          <a:xfrm>
            <a:off x="2194561" y="843634"/>
            <a:ext cx="11502778" cy="2738148"/>
          </a:xfrm>
          <a:prstGeom prst="rect">
            <a:avLst/>
          </a:prstGeom>
        </p:spPr>
        <p:txBody>
          <a:bodyPr lIns="0" rIns="0" anchor="ctr">
            <a:normAutofit/>
          </a:bodyPr>
          <a:lstStyle>
            <a:lvl1pPr>
              <a:defRPr sz="8000" cap="all" baseline="0"/>
            </a:lvl1pPr>
          </a:lstStyle>
          <a:p>
            <a:r>
              <a:rPr lang="en-US" dirty="0"/>
              <a:t>Title Goes Here</a:t>
            </a:r>
          </a:p>
        </p:txBody>
      </p:sp>
      <p:sp>
        <p:nvSpPr>
          <p:cNvPr id="21" name="Picture Placeholder 20">
            <a:extLst>
              <a:ext uri="{FF2B5EF4-FFF2-40B4-BE49-F238E27FC236}">
                <a16:creationId xmlns:a16="http://schemas.microsoft.com/office/drawing/2014/main" id="{384D173E-9054-4C40-98EA-A6EAC4D8511B}"/>
              </a:ext>
            </a:extLst>
          </p:cNvPr>
          <p:cNvSpPr>
            <a:spLocks noGrp="1"/>
          </p:cNvSpPr>
          <p:nvPr>
            <p:ph type="pic" sz="quarter" idx="13"/>
          </p:nvPr>
        </p:nvSpPr>
        <p:spPr>
          <a:xfrm>
            <a:off x="15843282" y="1"/>
            <a:ext cx="8540720" cy="13716002"/>
          </a:xfrm>
          <a:custGeom>
            <a:avLst/>
            <a:gdLst>
              <a:gd name="connsiteX0" fmla="*/ 1904091 w 4305219"/>
              <a:gd name="connsiteY0" fmla="*/ 0 h 6913983"/>
              <a:gd name="connsiteX1" fmla="*/ 4305219 w 4305219"/>
              <a:gd name="connsiteY1" fmla="*/ 0 h 6913983"/>
              <a:gd name="connsiteX2" fmla="*/ 4305219 w 4305219"/>
              <a:gd name="connsiteY2" fmla="*/ 6913983 h 6913983"/>
              <a:gd name="connsiteX3" fmla="*/ 1818156 w 4305219"/>
              <a:gd name="connsiteY3" fmla="*/ 6913983 h 6913983"/>
              <a:gd name="connsiteX4" fmla="*/ 1507580 w 4305219"/>
              <a:gd name="connsiteY4" fmla="*/ 6681739 h 6913983"/>
              <a:gd name="connsiteX5" fmla="*/ 0 w 4305219"/>
              <a:gd name="connsiteY5" fmla="*/ 3484983 h 6913983"/>
              <a:gd name="connsiteX6" fmla="*/ 1826504 w 4305219"/>
              <a:gd name="connsiteY6" fmla="*/ 49741 h 6913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05219" h="6913983">
                <a:moveTo>
                  <a:pt x="1904091" y="0"/>
                </a:moveTo>
                <a:lnTo>
                  <a:pt x="4305219" y="0"/>
                </a:lnTo>
                <a:lnTo>
                  <a:pt x="4305219" y="6913983"/>
                </a:lnTo>
                <a:lnTo>
                  <a:pt x="1818156" y="6913983"/>
                </a:lnTo>
                <a:lnTo>
                  <a:pt x="1507580" y="6681739"/>
                </a:lnTo>
                <a:cubicBezTo>
                  <a:pt x="586863" y="5921896"/>
                  <a:pt x="0" y="4771974"/>
                  <a:pt x="0" y="3484983"/>
                </a:cubicBezTo>
                <a:cubicBezTo>
                  <a:pt x="0" y="2054993"/>
                  <a:pt x="724522" y="794225"/>
                  <a:pt x="1826504" y="49741"/>
                </a:cubicBezTo>
                <a:close/>
              </a:path>
            </a:pathLst>
          </a:custGeom>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txBody>
          <a:bodyPr wrap="square">
            <a:noAutofit/>
          </a:bodyPr>
          <a:lstStyle/>
          <a:p>
            <a:r>
              <a:rPr lang="en-US"/>
              <a:t>Click icon to add picture</a:t>
            </a:r>
            <a:endParaRPr lang="en-US" dirty="0"/>
          </a:p>
        </p:txBody>
      </p:sp>
      <p:sp>
        <p:nvSpPr>
          <p:cNvPr id="18" name="Content Placeholder 2">
            <a:extLst>
              <a:ext uri="{FF2B5EF4-FFF2-40B4-BE49-F238E27FC236}">
                <a16:creationId xmlns:a16="http://schemas.microsoft.com/office/drawing/2014/main" id="{881322FE-E286-E344-B332-CF37E6CAD2DC}"/>
              </a:ext>
            </a:extLst>
          </p:cNvPr>
          <p:cNvSpPr>
            <a:spLocks noGrp="1"/>
          </p:cNvSpPr>
          <p:nvPr>
            <p:ph sz="half" idx="1"/>
          </p:nvPr>
        </p:nvSpPr>
        <p:spPr>
          <a:xfrm>
            <a:off x="2194557" y="4645457"/>
            <a:ext cx="11502778" cy="8064450"/>
          </a:xfrm>
        </p:spPr>
        <p:txBody>
          <a:bodyPr anchor="t">
            <a:normAutofit/>
          </a:bodyPr>
          <a:lstStyle>
            <a:lvl1pPr>
              <a:defRPr sz="3200"/>
            </a:lvl1pPr>
            <a:lvl2pPr>
              <a:defRPr sz="2800"/>
            </a:lvl2pPr>
            <a:lvl3pPr>
              <a:defRPr sz="2400"/>
            </a:lvl3pPr>
            <a:lvl4pPr>
              <a:defRPr sz="2200"/>
            </a:lvl4pPr>
            <a:lvl5pPr>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536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29" name="Autumn Aerials-22.jpeg"/>
          <p:cNvSpPr>
            <a:spLocks noGrp="1"/>
          </p:cNvSpPr>
          <p:nvPr>
            <p:ph type="pic" sz="quarter" idx="13"/>
          </p:nvPr>
        </p:nvSpPr>
        <p:spPr>
          <a:xfrm>
            <a:off x="16395700" y="6540500"/>
            <a:ext cx="7404101" cy="5549900"/>
          </a:xfrm>
          <a:prstGeom prst="rect">
            <a:avLst/>
          </a:prstGeom>
        </p:spPr>
        <p:txBody>
          <a:bodyPr lIns="91439" tIns="45719" rIns="91439" bIns="45719" anchor="t">
            <a:noAutofit/>
          </a:bodyPr>
          <a:lstStyle/>
          <a:p>
            <a:endParaRPr/>
          </a:p>
        </p:txBody>
      </p:sp>
      <p:sp>
        <p:nvSpPr>
          <p:cNvPr id="30" name="_DSC3450.jpeg"/>
          <p:cNvSpPr>
            <a:spLocks noGrp="1"/>
          </p:cNvSpPr>
          <p:nvPr>
            <p:ph type="pic" sz="quarter" idx="14"/>
          </p:nvPr>
        </p:nvSpPr>
        <p:spPr>
          <a:xfrm>
            <a:off x="16395700" y="622300"/>
            <a:ext cx="7404100" cy="5549900"/>
          </a:xfrm>
          <a:prstGeom prst="rect">
            <a:avLst/>
          </a:prstGeom>
        </p:spPr>
        <p:txBody>
          <a:bodyPr lIns="91439" tIns="45719" rIns="91439" bIns="45719" anchor="t">
            <a:noAutofit/>
          </a:bodyPr>
          <a:lstStyle/>
          <a:p>
            <a:endParaRPr/>
          </a:p>
        </p:txBody>
      </p:sp>
      <p:sp>
        <p:nvSpPr>
          <p:cNvPr id="31" name="HOTU Emalee Egelund-7.jpeg"/>
          <p:cNvSpPr>
            <a:spLocks noGrp="1"/>
          </p:cNvSpPr>
          <p:nvPr>
            <p:ph type="pic" idx="15"/>
          </p:nvPr>
        </p:nvSpPr>
        <p:spPr>
          <a:xfrm>
            <a:off x="1841500" y="622300"/>
            <a:ext cx="14173200" cy="11468100"/>
          </a:xfrm>
          <a:prstGeom prst="rect">
            <a:avLst/>
          </a:prstGeom>
        </p:spPr>
        <p:txBody>
          <a:bodyPr lIns="91439" tIns="45719" rIns="91439" bIns="45719" anchor="t">
            <a:noAutofit/>
          </a:bodyPr>
          <a:lstStyle/>
          <a:p>
            <a:endParaRP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49" name="Crocker Science Students-131.jpeg"/>
          <p:cNvSpPr>
            <a:spLocks noGrp="1"/>
          </p:cNvSpPr>
          <p:nvPr>
            <p:ph type="pic" idx="13"/>
          </p:nvPr>
        </p:nvSpPr>
        <p:spPr>
          <a:xfrm>
            <a:off x="3748268" y="673100"/>
            <a:ext cx="18135601" cy="8737600"/>
          </a:xfrm>
          <a:prstGeom prst="rect">
            <a:avLst/>
          </a:prstGeom>
        </p:spPr>
        <p:txBody>
          <a:bodyPr lIns="91439" tIns="45719" rIns="91439" bIns="45719" anchor="t">
            <a:noAutofit/>
          </a:bodyPr>
          <a:lstStyle/>
          <a:p>
            <a:endParaRPr/>
          </a:p>
        </p:txBody>
      </p:sp>
      <p:sp>
        <p:nvSpPr>
          <p:cNvPr id="50" name="Title Text"/>
          <p:cNvSpPr txBox="1">
            <a:spLocks noGrp="1"/>
          </p:cNvSpPr>
          <p:nvPr>
            <p:ph type="title"/>
          </p:nvPr>
        </p:nvSpPr>
        <p:spPr>
          <a:xfrm>
            <a:off x="1143000" y="9512300"/>
            <a:ext cx="23114000" cy="2006600"/>
          </a:xfrm>
          <a:prstGeom prst="rect">
            <a:avLst/>
          </a:prstGeom>
        </p:spPr>
        <p:txBody>
          <a:bodyPr anchor="b"/>
          <a:lstStyle/>
          <a:p>
            <a:r>
              <a:t>Title Text</a:t>
            </a:r>
          </a:p>
        </p:txBody>
      </p:sp>
      <p:sp>
        <p:nvSpPr>
          <p:cNvPr id="51" name="Body Level One…"/>
          <p:cNvSpPr txBox="1">
            <a:spLocks noGrp="1"/>
          </p:cNvSpPr>
          <p:nvPr>
            <p:ph type="body" sz="quarter" idx="1"/>
          </p:nvPr>
        </p:nvSpPr>
        <p:spPr>
          <a:xfrm>
            <a:off x="1143000" y="1144905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59" name="Title Text"/>
          <p:cNvSpPr txBox="1">
            <a:spLocks noGrp="1"/>
          </p:cNvSpPr>
          <p:nvPr>
            <p:ph type="title"/>
          </p:nvPr>
        </p:nvSpPr>
        <p:spPr>
          <a:xfrm>
            <a:off x="2298700" y="4533900"/>
            <a:ext cx="20828000" cy="4648200"/>
          </a:xfrm>
          <a:prstGeom prst="rect">
            <a:avLst/>
          </a:prstGeom>
        </p:spPr>
        <p:txBody>
          <a:bodyPr/>
          <a:lstStyle/>
          <a:p>
            <a:r>
              <a:t>Title Text</a:t>
            </a: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67" name="Title Text"/>
          <p:cNvSpPr txBox="1">
            <a:spLocks noGrp="1"/>
          </p:cNvSpPr>
          <p:nvPr>
            <p:ph type="title"/>
          </p:nvPr>
        </p:nvSpPr>
        <p:spPr>
          <a:prstGeom prst="rect">
            <a:avLst/>
          </a:prstGeom>
        </p:spPr>
        <p:txBody>
          <a:bodyPr/>
          <a:lstStyle/>
          <a:p>
            <a:r>
              <a:t>Title Text</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75" name="Title Text"/>
          <p:cNvSpPr txBox="1">
            <a:spLocks noGrp="1"/>
          </p:cNvSpPr>
          <p:nvPr>
            <p:ph type="title"/>
          </p:nvPr>
        </p:nvSpPr>
        <p:spPr>
          <a:xfrm>
            <a:off x="2311400" y="355600"/>
            <a:ext cx="21005800" cy="2286000"/>
          </a:xfrm>
          <a:prstGeom prst="rect">
            <a:avLst/>
          </a:prstGeom>
        </p:spPr>
        <p:txBody>
          <a:bodyPr/>
          <a:lstStyle/>
          <a:p>
            <a:r>
              <a:t>Title Text</a:t>
            </a:r>
          </a:p>
        </p:txBody>
      </p:sp>
      <p:sp>
        <p:nvSpPr>
          <p:cNvPr id="76" name="Body Level One…"/>
          <p:cNvSpPr txBox="1">
            <a:spLocks noGrp="1"/>
          </p:cNvSpPr>
          <p:nvPr>
            <p:ph type="body" idx="1"/>
          </p:nvPr>
        </p:nvSpPr>
        <p:spPr>
          <a:xfrm>
            <a:off x="2501900" y="3149600"/>
            <a:ext cx="21005800" cy="9296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84" name="Eden-Lassonde-13.jpeg"/>
          <p:cNvSpPr>
            <a:spLocks noGrp="1"/>
          </p:cNvSpPr>
          <p:nvPr>
            <p:ph type="pic" sz="half" idx="13"/>
          </p:nvPr>
        </p:nvSpPr>
        <p:spPr>
          <a:xfrm>
            <a:off x="13169900" y="3149600"/>
            <a:ext cx="9525000" cy="9296400"/>
          </a:xfrm>
          <a:prstGeom prst="rect">
            <a:avLst/>
          </a:prstGeom>
        </p:spPr>
        <p:txBody>
          <a:bodyPr lIns="91439" tIns="45719" rIns="91439" bIns="45719" anchor="t">
            <a:noAutofit/>
          </a:bodyPr>
          <a:lstStyle/>
          <a:p>
            <a:endParaRPr/>
          </a:p>
        </p:txBody>
      </p:sp>
      <p:sp>
        <p:nvSpPr>
          <p:cNvPr id="85" name="Title Text"/>
          <p:cNvSpPr txBox="1">
            <a:spLocks noGrp="1"/>
          </p:cNvSpPr>
          <p:nvPr>
            <p:ph type="title"/>
          </p:nvPr>
        </p:nvSpPr>
        <p:spPr>
          <a:xfrm>
            <a:off x="2133600" y="355600"/>
            <a:ext cx="21005800" cy="2286000"/>
          </a:xfrm>
          <a:prstGeom prst="rect">
            <a:avLst/>
          </a:prstGeom>
        </p:spPr>
        <p:txBody>
          <a:bodyPr/>
          <a:lstStyle/>
          <a:p>
            <a:r>
              <a:t>Title Text</a:t>
            </a:r>
          </a:p>
        </p:txBody>
      </p:sp>
      <p:sp>
        <p:nvSpPr>
          <p:cNvPr id="86" name="Body Level One…"/>
          <p:cNvSpPr txBox="1">
            <a:spLocks noGrp="1"/>
          </p:cNvSpPr>
          <p:nvPr>
            <p:ph type="body" sz="half" idx="1"/>
          </p:nvPr>
        </p:nvSpPr>
        <p:spPr>
          <a:xfrm>
            <a:off x="21463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8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4" name="–Johnny Appleseed"/>
          <p:cNvSpPr txBox="1">
            <a:spLocks noGrp="1"/>
          </p:cNvSpPr>
          <p:nvPr>
            <p:ph type="body" sz="quarter" idx="13"/>
          </p:nvPr>
        </p:nvSpPr>
        <p:spPr>
          <a:xfrm>
            <a:off x="3022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5" name="“Type a quote here.”"/>
          <p:cNvSpPr txBox="1">
            <a:spLocks noGrp="1"/>
          </p:cNvSpPr>
          <p:nvPr>
            <p:ph type="body" sz="quarter" idx="14"/>
          </p:nvPr>
        </p:nvSpPr>
        <p:spPr>
          <a:xfrm>
            <a:off x="3022600" y="6076950"/>
            <a:ext cx="19621500" cy="825500"/>
          </a:xfrm>
          <a:prstGeom prst="rect">
            <a:avLst/>
          </a:prstGeom>
        </p:spPr>
        <p:txBody>
          <a:bodyPr>
            <a:spAutoFit/>
          </a:bodyPr>
          <a:lstStyle>
            <a:lvl1pPr marL="0" indent="0" algn="ctr">
              <a:spcBef>
                <a:spcPts val="0"/>
              </a:spcBef>
              <a:buSzTx/>
              <a:buNone/>
              <a:defRPr>
                <a:latin typeface="+mn-lt"/>
                <a:ea typeface="+mn-ea"/>
                <a:cs typeface="+mn-cs"/>
                <a:sym typeface="Helvetica Neue Medium"/>
              </a:defRPr>
            </a:lvl1pPr>
          </a:lstStyle>
          <a:p>
            <a:r>
              <a:t>“Type a quote here.” </a:t>
            </a:r>
          </a:p>
        </p:txBody>
      </p:sp>
      <p:sp>
        <p:nvSpPr>
          <p:cNvPr id="9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18-0742 Ruth Presentation.jpg" descr="18-0742 Ruth Presentation.jpg"/>
          <p:cNvPicPr>
            <a:picLocks noChangeAspect="1"/>
          </p:cNvPicPr>
          <p:nvPr/>
        </p:nvPicPr>
        <p:blipFill>
          <a:blip r:embed="rId13"/>
          <a:stretch>
            <a:fillRect/>
          </a:stretch>
        </p:blipFill>
        <p:spPr>
          <a:xfrm>
            <a:off x="0" y="0"/>
            <a:ext cx="24384000" cy="13716000"/>
          </a:xfrm>
          <a:prstGeom prst="rect">
            <a:avLst/>
          </a:prstGeom>
          <a:ln w="12700">
            <a:miter lim="400000"/>
          </a:ln>
        </p:spPr>
      </p:pic>
      <p:sp>
        <p:nvSpPr>
          <p:cNvPr id="6" name="Rectangle 5">
            <a:extLst>
              <a:ext uri="{FF2B5EF4-FFF2-40B4-BE49-F238E27FC236}">
                <a16:creationId xmlns:a16="http://schemas.microsoft.com/office/drawing/2014/main" id="{CD1A366F-766F-3F4F-A84B-33F525F0A1CA}"/>
              </a:ext>
            </a:extLst>
          </p:cNvPr>
          <p:cNvSpPr/>
          <p:nvPr userDrawn="1"/>
        </p:nvSpPr>
        <p:spPr>
          <a:xfrm>
            <a:off x="1143000" y="0"/>
            <a:ext cx="23241000" cy="13716000"/>
          </a:xfrm>
          <a:prstGeom prst="rect">
            <a:avLst/>
          </a:prstGeom>
          <a:solidFill>
            <a:srgbClr val="DBE1E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3"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4"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3" r:id="rId11"/>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IDPremium@uhcsr.com" TargetMode="Externa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TBELL@EMIHEALTH.COM" TargetMode="External"/><Relationship Id="rId1" Type="http://schemas.openxmlformats.org/officeDocument/2006/relationships/slideLayout" Target="../slideLayouts/slideLayout10.xml"/><Relationship Id="rId5" Type="http://schemas.openxmlformats.org/officeDocument/2006/relationships/image" Target="../media/image6.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mailto:tuition.benefit@utah.edu" TargetMode="External"/><Relationship Id="rId2" Type="http://schemas.openxmlformats.org/officeDocument/2006/relationships/hyperlink" Target="mailto:L.Gowers@utah.edu" TargetMode="External"/><Relationship Id="rId1" Type="http://schemas.openxmlformats.org/officeDocument/2006/relationships/slideLayout" Target="../slideLayouts/slideLayout6.xml"/><Relationship Id="rId4" Type="http://schemas.openxmlformats.org/officeDocument/2006/relationships/hyperlink" Target="mailto:fellowships@gradschool.utah.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hyperlink" Target="mailto:sidpremium@uhcsr.com"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p:cNvSpPr txBox="1">
            <a:spLocks noGrp="1"/>
          </p:cNvSpPr>
          <p:nvPr>
            <p:ph type="title"/>
          </p:nvPr>
        </p:nvSpPr>
        <p:spPr>
          <a:prstGeom prst="rect">
            <a:avLst/>
          </a:prstGeom>
        </p:spPr>
        <p:txBody>
          <a:bodyPr>
            <a:normAutofit/>
          </a:bodyPr>
          <a:lstStyle/>
          <a:p>
            <a:r>
              <a:rPr lang="en-US" dirty="0"/>
              <a:t>Graduate Subsidized Health Insurance Program (</a:t>
            </a:r>
            <a:r>
              <a:rPr lang="en-US" dirty="0">
                <a:solidFill>
                  <a:schemeClr val="tx1"/>
                </a:solidFill>
              </a:rPr>
              <a:t>GSHIP</a:t>
            </a:r>
            <a:r>
              <a:rPr lang="en-US" dirty="0"/>
              <a:t>)</a:t>
            </a:r>
            <a:endParaRPr dirty="0"/>
          </a:p>
        </p:txBody>
      </p:sp>
      <p:sp>
        <p:nvSpPr>
          <p:cNvPr id="113" name="Body"/>
          <p:cNvSpPr txBox="1">
            <a:spLocks noGrp="1"/>
          </p:cNvSpPr>
          <p:nvPr>
            <p:ph type="body" sz="quarter" idx="1"/>
          </p:nvPr>
        </p:nvSpPr>
        <p:spPr>
          <a:xfrm>
            <a:off x="2425700" y="8180832"/>
            <a:ext cx="20828000" cy="1587500"/>
          </a:xfrm>
          <a:prstGeom prst="rect">
            <a:avLst/>
          </a:prstGeom>
        </p:spPr>
        <p:txBody>
          <a:bodyPr>
            <a:normAutofit lnSpcReduction="10000"/>
          </a:bodyPr>
          <a:lstStyle/>
          <a:p>
            <a:r>
              <a:rPr lang="en-US" dirty="0"/>
              <a:t>LoGan Gowers</a:t>
            </a:r>
          </a:p>
          <a:p>
            <a:r>
              <a:rPr lang="en-US" dirty="0"/>
              <a:t>Graduate School Office of Fellowships &amp; Benefits</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lstStyle/>
          <a:p>
            <a:r>
              <a:rPr lang="en-US" dirty="0"/>
              <a:t>Enrollment Methods Overview</a:t>
            </a:r>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fontScale="925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lvl="1" hangingPunct="1"/>
            <a:r>
              <a:rPr lang="en-US" dirty="0"/>
              <a:t>UHCSR Enrollment Spreadsheet</a:t>
            </a:r>
          </a:p>
          <a:p>
            <a:pPr lvl="1" hangingPunct="1"/>
            <a:r>
              <a:rPr lang="en-US" dirty="0"/>
              <a:t>Enroll </a:t>
            </a:r>
            <a:r>
              <a:rPr lang="en-US" u="sng" dirty="0"/>
              <a:t>only</a:t>
            </a:r>
            <a:r>
              <a:rPr lang="en-US" dirty="0"/>
              <a:t> Department-Paid students via department specific spreadsheet</a:t>
            </a:r>
          </a:p>
          <a:p>
            <a:pPr lvl="1" hangingPunct="1"/>
            <a:r>
              <a:rPr lang="en-US" b="1" dirty="0"/>
              <a:t>The Graduate School will enroll students that are marked for GSHIP during entry</a:t>
            </a:r>
          </a:p>
          <a:p>
            <a:pPr lvl="1" hangingPunct="1"/>
            <a:r>
              <a:rPr lang="en-US" dirty="0"/>
              <a:t>Email to spreadsheet to:  </a:t>
            </a:r>
            <a:r>
              <a:rPr lang="en-US" dirty="0">
                <a:hlinkClick r:id="rId2"/>
              </a:rPr>
              <a:t>SIDPremium@uhcsr.com</a:t>
            </a:r>
            <a:r>
              <a:rPr lang="en-US" dirty="0"/>
              <a:t>	</a:t>
            </a: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279472" cy="8435179"/>
          </a:xfrm>
          <a:prstGeom prst="rect">
            <a:avLst/>
          </a:prstGeom>
        </p:spPr>
        <p:txBody>
          <a:bodyPr>
            <a:normAutofit fontScale="925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lvl="1" hangingPunct="1"/>
            <a:r>
              <a:rPr lang="en-US" sz="2800" dirty="0"/>
              <a:t>Department use EMI Health Enrollment Portal</a:t>
            </a:r>
          </a:p>
          <a:p>
            <a:pPr lvl="2" hangingPunct="1"/>
            <a:r>
              <a:rPr lang="en-US" sz="2800" dirty="0"/>
              <a:t>Start with Open Enrollment for existing students</a:t>
            </a:r>
          </a:p>
          <a:p>
            <a:pPr lvl="3" hangingPunct="1"/>
            <a:r>
              <a:rPr lang="en-US" sz="2800" dirty="0"/>
              <a:t>Found on the enrollment section</a:t>
            </a:r>
          </a:p>
          <a:p>
            <a:pPr lvl="2" hangingPunct="1"/>
            <a:r>
              <a:rPr lang="en-US" sz="2800" dirty="0"/>
              <a:t>Use “New Hire” section to add new students</a:t>
            </a:r>
          </a:p>
          <a:p>
            <a:pPr lvl="2" hangingPunct="1"/>
            <a:r>
              <a:rPr lang="en-US" sz="2800" dirty="0"/>
              <a:t>Enroll only Department-Paid students via Portal</a:t>
            </a:r>
          </a:p>
          <a:p>
            <a:pPr lvl="2" hangingPunct="1"/>
            <a:r>
              <a:rPr lang="en-US" sz="2800" b="1" dirty="0"/>
              <a:t>The Graduate School will enroll students that are marked for GSHIP during entry</a:t>
            </a:r>
          </a:p>
          <a:p>
            <a:pPr lvl="2" hangingPunct="1"/>
            <a:r>
              <a:rPr lang="en-US" sz="2800" dirty="0"/>
              <a:t>Complete initial enrollment by census deadline</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3"/>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4"/>
          <a:stretch>
            <a:fillRect/>
          </a:stretch>
        </p:blipFill>
        <p:spPr>
          <a:xfrm>
            <a:off x="14825322" y="3204144"/>
            <a:ext cx="4191000" cy="1009650"/>
          </a:xfrm>
          <a:prstGeom prst="rect">
            <a:avLst/>
          </a:prstGeom>
        </p:spPr>
      </p:pic>
      <p:pic>
        <p:nvPicPr>
          <p:cNvPr id="8" name="Picture 7">
            <a:extLst>
              <a:ext uri="{FF2B5EF4-FFF2-40B4-BE49-F238E27FC236}">
                <a16:creationId xmlns:a16="http://schemas.microsoft.com/office/drawing/2014/main" id="{1E68204B-80F2-6611-16FB-49A2EA59B3FF}"/>
              </a:ext>
            </a:extLst>
          </p:cNvPr>
          <p:cNvPicPr>
            <a:picLocks noChangeAspect="1"/>
          </p:cNvPicPr>
          <p:nvPr/>
        </p:nvPicPr>
        <p:blipFill>
          <a:blip r:embed="rId5"/>
          <a:stretch>
            <a:fillRect/>
          </a:stretch>
        </p:blipFill>
        <p:spPr>
          <a:xfrm>
            <a:off x="19576802" y="2607128"/>
            <a:ext cx="2734558" cy="1932759"/>
          </a:xfrm>
          <a:prstGeom prst="rect">
            <a:avLst/>
          </a:prstGeom>
        </p:spPr>
      </p:pic>
      <p:cxnSp>
        <p:nvCxnSpPr>
          <p:cNvPr id="9" name="Straight Connector 8">
            <a:extLst>
              <a:ext uri="{FF2B5EF4-FFF2-40B4-BE49-F238E27FC236}">
                <a16:creationId xmlns:a16="http://schemas.microsoft.com/office/drawing/2014/main" id="{F0FE055E-8909-0F3C-138E-30B92062C193}"/>
              </a:ext>
            </a:extLst>
          </p:cNvPr>
          <p:cNvCxnSpPr>
            <a:stCxn id="2" idx="2"/>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61734803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normAutofit fontScale="90000"/>
          </a:bodyPr>
          <a:lstStyle/>
          <a:p>
            <a:r>
              <a:rPr lang="en-US" dirty="0"/>
              <a:t>Dependent Enrollment</a:t>
            </a:r>
            <a:br>
              <a:rPr lang="en-US" dirty="0"/>
            </a:br>
            <a:r>
              <a:rPr lang="en-US" sz="7300" dirty="0"/>
              <a:t>GSHIP – Student Pay</a:t>
            </a:r>
            <a:endParaRPr lang="en-US" dirty="0"/>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fontScale="550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lvl="1" indent="0">
              <a:buNone/>
            </a:pPr>
            <a:r>
              <a:rPr lang="en-US" dirty="0">
                <a:solidFill>
                  <a:schemeClr val="tx1"/>
                </a:solidFill>
              </a:rPr>
              <a:t>Subsidized students must add dependents during UHCSR’s open enrollment period for each semester if not adding annual coverage in the Fall</a:t>
            </a:r>
          </a:p>
          <a:p>
            <a:pPr marL="0" lvl="1" indent="0">
              <a:buNone/>
            </a:pPr>
            <a:r>
              <a:rPr lang="en-US" dirty="0">
                <a:solidFill>
                  <a:schemeClr val="tx1"/>
                </a:solidFill>
              </a:rPr>
              <a:t>They do not need to wait for their own coverage to be processed, but should follow these steps:</a:t>
            </a:r>
          </a:p>
          <a:p>
            <a:pPr marL="0" lvl="2">
              <a:buFont typeface="Arial" panose="020B0604020202020204" pitchFamily="34" charset="0"/>
              <a:buChar char="•"/>
            </a:pPr>
            <a:r>
              <a:rPr lang="en-US" dirty="0">
                <a:solidFill>
                  <a:schemeClr val="tx1"/>
                </a:solidFill>
              </a:rPr>
              <a:t>Go to www.uhcsr.com/utah</a:t>
            </a:r>
          </a:p>
          <a:p>
            <a:pPr marL="0" lvl="2">
              <a:buFont typeface="Arial" panose="020B0604020202020204" pitchFamily="34" charset="0"/>
              <a:buChar char="•"/>
            </a:pPr>
            <a:r>
              <a:rPr lang="en-US" dirty="0">
                <a:solidFill>
                  <a:schemeClr val="tx1"/>
                </a:solidFill>
              </a:rPr>
              <a:t>Click on “Enrollment Info” to go to a new page and download the designated enrollment form.</a:t>
            </a:r>
          </a:p>
          <a:p>
            <a:pPr marL="0" lvl="2" indent="0">
              <a:buNone/>
            </a:pPr>
            <a:endParaRPr lang="en-US" dirty="0">
              <a:solidFill>
                <a:schemeClr val="tx1"/>
              </a:solidFill>
            </a:endParaRPr>
          </a:p>
          <a:p>
            <a:pPr marL="0" lvl="2" indent="0">
              <a:buNone/>
            </a:pPr>
            <a:r>
              <a:rPr lang="en-US" dirty="0">
                <a:solidFill>
                  <a:schemeClr val="tx1"/>
                </a:solidFill>
              </a:rPr>
              <a:t>This form reserves coverage for the student’s dependents. Once the student’s enrollment is processed by the University, the student should be billed for their dependents’ premium</a:t>
            </a:r>
            <a:endParaRPr lang="en-US" dirty="0">
              <a:solidFill>
                <a:srgbClr val="FF0000"/>
              </a:solidFill>
            </a:endParaRP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279472" cy="8435179"/>
          </a:xfrm>
          <a:prstGeom prst="rect">
            <a:avLst/>
          </a:prstGeom>
        </p:spPr>
        <p:txBody>
          <a:bodyPr>
            <a:normAutofit fontScale="550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lvl="1" indent="0">
              <a:buNone/>
            </a:pPr>
            <a:r>
              <a:rPr lang="en-US" dirty="0"/>
              <a:t>Has a separate form for adding dependents to the vision/dental coverage</a:t>
            </a:r>
          </a:p>
          <a:p>
            <a:pPr marL="0" lvl="1">
              <a:buFont typeface="Arial" panose="020B0604020202020204" pitchFamily="34" charset="0"/>
              <a:buChar char="•"/>
            </a:pPr>
            <a:r>
              <a:rPr lang="en-US" dirty="0"/>
              <a:t>The form will be sent to the departments in August</a:t>
            </a:r>
          </a:p>
          <a:p>
            <a:pPr marL="0" lvl="1">
              <a:buFont typeface="Arial" panose="020B0604020202020204" pitchFamily="34" charset="0"/>
              <a:buChar char="•"/>
            </a:pPr>
            <a:r>
              <a:rPr lang="en-US" dirty="0"/>
              <a:t>Check the box at the top of the form indicating that the STUDENT is responsible for the premiums</a:t>
            </a:r>
          </a:p>
          <a:p>
            <a:pPr marL="0" lvl="1">
              <a:buFont typeface="Arial" panose="020B0604020202020204" pitchFamily="34" charset="0"/>
              <a:buChar char="•"/>
            </a:pPr>
            <a:r>
              <a:rPr lang="en-US" dirty="0"/>
              <a:t>Currently, the dependent enrollment form is the </a:t>
            </a:r>
            <a:r>
              <a:rPr lang="en-US" b="1" dirty="0"/>
              <a:t>only</a:t>
            </a:r>
            <a:r>
              <a:rPr lang="en-US" dirty="0"/>
              <a:t> method to enroll dependents for subsidized students</a:t>
            </a:r>
          </a:p>
          <a:p>
            <a:pPr marL="0" lvl="3">
              <a:buFont typeface="Arial" panose="020B0604020202020204" pitchFamily="34" charset="0"/>
              <a:buChar char="•"/>
            </a:pPr>
            <a:r>
              <a:rPr lang="en-US" dirty="0"/>
              <a:t>DEPARTMENTS - PLEASE EMAIL THE FORM WITH “PHI” IN THE SUBJECT HEADING TO </a:t>
            </a:r>
            <a:r>
              <a:rPr lang="en-US" dirty="0">
                <a:hlinkClick r:id="rId2"/>
              </a:rPr>
              <a:t>TBELL@EMIHEALTH.COM</a:t>
            </a:r>
            <a:r>
              <a:rPr lang="en-US" dirty="0"/>
              <a:t>.</a:t>
            </a:r>
          </a:p>
          <a:p>
            <a:pPr marL="0" lvl="4">
              <a:buFont typeface="Arial" panose="020B0604020202020204" pitchFamily="34" charset="0"/>
              <a:buChar char="•"/>
            </a:pPr>
            <a:r>
              <a:rPr lang="en-US" b="1" dirty="0"/>
              <a:t>Do not send the forms to the Tuition Benefit Office</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3"/>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4"/>
          <a:stretch>
            <a:fillRect/>
          </a:stretch>
        </p:blipFill>
        <p:spPr>
          <a:xfrm>
            <a:off x="14825322" y="3204144"/>
            <a:ext cx="4191000" cy="1009650"/>
          </a:xfrm>
          <a:prstGeom prst="rect">
            <a:avLst/>
          </a:prstGeom>
        </p:spPr>
      </p:pic>
      <p:cxnSp>
        <p:nvCxnSpPr>
          <p:cNvPr id="10" name="Straight Connector 9">
            <a:extLst>
              <a:ext uri="{FF2B5EF4-FFF2-40B4-BE49-F238E27FC236}">
                <a16:creationId xmlns:a16="http://schemas.microsoft.com/office/drawing/2014/main" id="{4B65B156-D59F-1709-4C6F-0570B33EE838}"/>
              </a:ext>
            </a:extLst>
          </p:cNvPr>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pic>
        <p:nvPicPr>
          <p:cNvPr id="8" name="Picture 7">
            <a:extLst>
              <a:ext uri="{FF2B5EF4-FFF2-40B4-BE49-F238E27FC236}">
                <a16:creationId xmlns:a16="http://schemas.microsoft.com/office/drawing/2014/main" id="{311DFB86-92BF-026A-6420-F4380D80968C}"/>
              </a:ext>
            </a:extLst>
          </p:cNvPr>
          <p:cNvPicPr>
            <a:picLocks noChangeAspect="1"/>
          </p:cNvPicPr>
          <p:nvPr/>
        </p:nvPicPr>
        <p:blipFill>
          <a:blip r:embed="rId5"/>
          <a:stretch>
            <a:fillRect/>
          </a:stretch>
        </p:blipFill>
        <p:spPr>
          <a:xfrm>
            <a:off x="1947971" y="9733602"/>
            <a:ext cx="9772650" cy="1381125"/>
          </a:xfrm>
          <a:prstGeom prst="rect">
            <a:avLst/>
          </a:prstGeom>
        </p:spPr>
      </p:pic>
    </p:spTree>
    <p:extLst>
      <p:ext uri="{BB962C8B-B14F-4D97-AF65-F5344CB8AC3E}">
        <p14:creationId xmlns:p14="http://schemas.microsoft.com/office/powerpoint/2010/main" val="1768300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normAutofit fontScale="90000"/>
          </a:bodyPr>
          <a:lstStyle/>
          <a:p>
            <a:r>
              <a:rPr lang="en-US" dirty="0"/>
              <a:t>Dependent Enrollment</a:t>
            </a:r>
            <a:br>
              <a:rPr lang="en-US" dirty="0"/>
            </a:br>
            <a:r>
              <a:rPr lang="en-US" sz="7300" dirty="0"/>
              <a:t>GSHIP – Department Pay</a:t>
            </a:r>
            <a:endParaRPr lang="en-US" dirty="0"/>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fontScale="925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lvl="1" indent="0">
              <a:buNone/>
            </a:pPr>
            <a:r>
              <a:rPr lang="en-US" dirty="0"/>
              <a:t>Add dependents using the department enrollment spreadsheet</a:t>
            </a:r>
          </a:p>
          <a:p>
            <a:pPr marL="0" lvl="1" indent="0">
              <a:buNone/>
            </a:pPr>
            <a:r>
              <a:rPr lang="en-US" dirty="0"/>
              <a:t>If the student is eligible for GSHIP, you should still use your department enrollment spreadsheet (since your department is paying for the dependent premiums)</a:t>
            </a:r>
          </a:p>
          <a:p>
            <a:pPr marL="0" lvl="1" indent="0">
              <a:buNone/>
            </a:pPr>
            <a:r>
              <a:rPr lang="en-US" u="sng" dirty="0"/>
              <a:t>PLEASE do not change the student’s location</a:t>
            </a:r>
            <a:r>
              <a:rPr lang="en-US" dirty="0"/>
              <a:t>	</a:t>
            </a: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279472" cy="8435179"/>
          </a:xfrm>
          <a:prstGeom prst="rect">
            <a:avLst/>
          </a:prstGeom>
        </p:spPr>
        <p:txBody>
          <a:bodyPr>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lvl="1" indent="0">
              <a:buNone/>
            </a:pPr>
            <a:r>
              <a:rPr lang="en-US" dirty="0"/>
              <a:t>Use the EMI portal to enroll dependents that the department is paying for.</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2"/>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3"/>
          <a:stretch>
            <a:fillRect/>
          </a:stretch>
        </p:blipFill>
        <p:spPr>
          <a:xfrm>
            <a:off x="14825322" y="3204144"/>
            <a:ext cx="4191000" cy="1009650"/>
          </a:xfrm>
          <a:prstGeom prst="rect">
            <a:avLst/>
          </a:prstGeom>
        </p:spPr>
      </p:pic>
      <p:cxnSp>
        <p:nvCxnSpPr>
          <p:cNvPr id="10" name="Straight Connector 9">
            <a:extLst>
              <a:ext uri="{FF2B5EF4-FFF2-40B4-BE49-F238E27FC236}">
                <a16:creationId xmlns:a16="http://schemas.microsoft.com/office/drawing/2014/main" id="{4B65B156-D59F-1709-4C6F-0570B33EE838}"/>
              </a:ext>
            </a:extLst>
          </p:cNvPr>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00639856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normAutofit/>
          </a:bodyPr>
          <a:lstStyle/>
          <a:p>
            <a:r>
              <a:rPr lang="en-US" dirty="0"/>
              <a:t>Dependent Coverage</a:t>
            </a:r>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fontScale="925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lvl="1"/>
            <a:r>
              <a:rPr lang="en-US" dirty="0"/>
              <a:t>The Graduate School </a:t>
            </a:r>
            <a:r>
              <a:rPr lang="en-US" u="sng" dirty="0"/>
              <a:t>does not </a:t>
            </a:r>
            <a:r>
              <a:rPr lang="en-US" dirty="0"/>
              <a:t>pay for dependent coverage</a:t>
            </a:r>
          </a:p>
          <a:p>
            <a:pPr lvl="1"/>
            <a:r>
              <a:rPr lang="en-US" dirty="0"/>
              <a:t>Dependent coverage can be enrolled by the Department </a:t>
            </a:r>
          </a:p>
          <a:p>
            <a:pPr lvl="1"/>
            <a:r>
              <a:rPr lang="en-US" dirty="0"/>
              <a:t>Dependent coverage can be directly paid by the Department</a:t>
            </a:r>
          </a:p>
          <a:p>
            <a:pPr lvl="1"/>
            <a:r>
              <a:rPr lang="en-US" dirty="0"/>
              <a:t>The student can directly enroll their dependents via UHCSR website</a:t>
            </a: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279472" cy="8435179"/>
          </a:xfrm>
          <a:prstGeom prst="rect">
            <a:avLst/>
          </a:prstGeom>
        </p:spPr>
        <p:txBody>
          <a:bodyPr>
            <a:normAutofit lnSpcReduction="1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lvl="2"/>
            <a:r>
              <a:rPr lang="en-US" sz="2800" dirty="0"/>
              <a:t>The Graduate School </a:t>
            </a:r>
            <a:r>
              <a:rPr lang="en-US" sz="2800" u="sng" dirty="0"/>
              <a:t>does not </a:t>
            </a:r>
            <a:r>
              <a:rPr lang="en-US" sz="2800" dirty="0"/>
              <a:t>pay for dependent coverage</a:t>
            </a:r>
          </a:p>
          <a:p>
            <a:pPr lvl="2"/>
            <a:r>
              <a:rPr lang="en-US" sz="2800" dirty="0"/>
              <a:t>Need to complete EMI dependent coverage form</a:t>
            </a:r>
          </a:p>
          <a:p>
            <a:pPr lvl="3"/>
            <a:r>
              <a:rPr lang="en-US" sz="2800" b="1" dirty="0"/>
              <a:t>Send the form to directly to EMI</a:t>
            </a:r>
          </a:p>
          <a:p>
            <a:pPr lvl="2"/>
            <a:r>
              <a:rPr lang="en-US" sz="2800" dirty="0"/>
              <a:t>Dependent coverage cost follows the Student</a:t>
            </a:r>
          </a:p>
          <a:p>
            <a:pPr lvl="3"/>
            <a:r>
              <a:rPr lang="en-US" sz="2800" dirty="0"/>
              <a:t>Dependent coverage will appear on GSHIP Invoice</a:t>
            </a:r>
          </a:p>
          <a:p>
            <a:pPr lvl="2"/>
            <a:r>
              <a:rPr lang="en-US" sz="2800" dirty="0"/>
              <a:t>Graduate School </a:t>
            </a:r>
            <a:r>
              <a:rPr lang="en-US" sz="2800" dirty="0">
                <a:solidFill>
                  <a:srgbClr val="FF0000"/>
                </a:solidFill>
              </a:rPr>
              <a:t>will request a </a:t>
            </a:r>
            <a:r>
              <a:rPr lang="en-US" sz="2800" dirty="0" err="1">
                <a:solidFill>
                  <a:srgbClr val="FF0000"/>
                </a:solidFill>
              </a:rPr>
              <a:t>chartfield</a:t>
            </a:r>
            <a:r>
              <a:rPr lang="en-US" sz="2800" dirty="0"/>
              <a:t> for dependent coverage when paying EMI invoice</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2"/>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3"/>
          <a:stretch>
            <a:fillRect/>
          </a:stretch>
        </p:blipFill>
        <p:spPr>
          <a:xfrm>
            <a:off x="14825322" y="3204144"/>
            <a:ext cx="4191000" cy="1009650"/>
          </a:xfrm>
          <a:prstGeom prst="rect">
            <a:avLst/>
          </a:prstGeom>
        </p:spPr>
      </p:pic>
      <p:cxnSp>
        <p:nvCxnSpPr>
          <p:cNvPr id="10" name="Straight Connector 9">
            <a:extLst>
              <a:ext uri="{FF2B5EF4-FFF2-40B4-BE49-F238E27FC236}">
                <a16:creationId xmlns:a16="http://schemas.microsoft.com/office/drawing/2014/main" id="{4B65B156-D59F-1709-4C6F-0570B33EE838}"/>
              </a:ext>
            </a:extLst>
          </p:cNvPr>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272045002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F8A68-E90A-4181-9FB0-E1051AB6F104}"/>
              </a:ext>
            </a:extLst>
          </p:cNvPr>
          <p:cNvSpPr>
            <a:spLocks noGrp="1"/>
          </p:cNvSpPr>
          <p:nvPr>
            <p:ph type="title"/>
          </p:nvPr>
        </p:nvSpPr>
        <p:spPr>
          <a:xfrm>
            <a:off x="2133600" y="355600"/>
            <a:ext cx="21005800" cy="2286000"/>
          </a:xfrm>
        </p:spPr>
        <p:txBody>
          <a:bodyPr lIns="50800" tIns="50800" rIns="50800" bIns="50800" anchor="ctr">
            <a:normAutofit/>
          </a:bodyPr>
          <a:lstStyle/>
          <a:p>
            <a:r>
              <a:rPr lang="en-US" b="0" i="0" u="none" strike="noStrike" cap="none" spc="0" baseline="0">
                <a:ln>
                  <a:noFill/>
                </a:ln>
                <a:uFillTx/>
                <a:latin typeface="+mn-lt"/>
                <a:ea typeface="+mn-ea"/>
                <a:cs typeface="+mn-cs"/>
                <a:sym typeface="Helvetica Neue Medium"/>
              </a:rPr>
              <a:t>UHCSR open enrollment dates</a:t>
            </a:r>
          </a:p>
        </p:txBody>
      </p:sp>
      <p:sp>
        <p:nvSpPr>
          <p:cNvPr id="7" name="TextBox 6">
            <a:extLst>
              <a:ext uri="{FF2B5EF4-FFF2-40B4-BE49-F238E27FC236}">
                <a16:creationId xmlns:a16="http://schemas.microsoft.com/office/drawing/2014/main" id="{66324DF2-8C22-4DEE-9EE6-4052A0311E56}"/>
              </a:ext>
            </a:extLst>
          </p:cNvPr>
          <p:cNvSpPr txBox="1"/>
          <p:nvPr/>
        </p:nvSpPr>
        <p:spPr>
          <a:xfrm>
            <a:off x="2146300" y="3149600"/>
            <a:ext cx="21005800" cy="9296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pPr>
              <a:spcBef>
                <a:spcPts val="4500"/>
              </a:spcBef>
              <a:buSzPct val="125000"/>
            </a:pPr>
            <a:r>
              <a:rPr lang="en-US" sz="3800" dirty="0"/>
              <a:t>We are awaiting final confirmation of these dates at this time.</a:t>
            </a:r>
          </a:p>
          <a:p>
            <a:pPr>
              <a:spcBef>
                <a:spcPts val="4500"/>
              </a:spcBef>
              <a:buSzPct val="125000"/>
            </a:pPr>
            <a:endParaRPr lang="en-US" sz="3800" dirty="0"/>
          </a:p>
          <a:p>
            <a:pPr>
              <a:spcBef>
                <a:spcPts val="4500"/>
              </a:spcBef>
              <a:buSzPct val="125000"/>
            </a:pPr>
            <a:r>
              <a:rPr lang="en-US" sz="3800" dirty="0"/>
              <a:t>Below are the dates for the previous cycle:</a:t>
            </a:r>
          </a:p>
          <a:p>
            <a:pPr algn="l">
              <a:spcBef>
                <a:spcPts val="4500"/>
              </a:spcBef>
              <a:buSzPct val="125000"/>
            </a:pPr>
            <a:endParaRPr lang="en-US" sz="3800" b="0" dirty="0"/>
          </a:p>
          <a:p>
            <a:pPr>
              <a:spcBef>
                <a:spcPts val="4500"/>
              </a:spcBef>
              <a:buSzPct val="125000"/>
            </a:pPr>
            <a:r>
              <a:rPr lang="en-US" sz="3800" b="0" dirty="0"/>
              <a:t>You can anticipate the dates will be similar to the above.</a:t>
            </a:r>
          </a:p>
          <a:p>
            <a:pPr algn="l">
              <a:spcBef>
                <a:spcPts val="4500"/>
              </a:spcBef>
              <a:buSzPct val="125000"/>
            </a:pPr>
            <a:r>
              <a:rPr lang="en-US" sz="3800" b="0" dirty="0"/>
              <a:t>The dates will be posted in the brochure and/or on the website for students and admin to see at any time. The cut-off date is the last date students are able to be enrolled in the plan for that period.</a:t>
            </a:r>
          </a:p>
        </p:txBody>
      </p:sp>
      <p:pic>
        <p:nvPicPr>
          <p:cNvPr id="4" name="Picture 3">
            <a:extLst>
              <a:ext uri="{FF2B5EF4-FFF2-40B4-BE49-F238E27FC236}">
                <a16:creationId xmlns:a16="http://schemas.microsoft.com/office/drawing/2014/main" id="{CD7C8B9B-48B1-CDF3-C074-ECCEF17911CC}"/>
              </a:ext>
            </a:extLst>
          </p:cNvPr>
          <p:cNvPicPr>
            <a:picLocks noChangeAspect="1"/>
          </p:cNvPicPr>
          <p:nvPr/>
        </p:nvPicPr>
        <p:blipFill>
          <a:blip r:embed="rId2"/>
          <a:stretch>
            <a:fillRect/>
          </a:stretch>
        </p:blipFill>
        <p:spPr>
          <a:xfrm>
            <a:off x="6276975" y="7350125"/>
            <a:ext cx="12744450" cy="895350"/>
          </a:xfrm>
          <a:prstGeom prst="rect">
            <a:avLst/>
          </a:prstGeom>
        </p:spPr>
      </p:pic>
    </p:spTree>
    <p:extLst>
      <p:ext uri="{BB962C8B-B14F-4D97-AF65-F5344CB8AC3E}">
        <p14:creationId xmlns:p14="http://schemas.microsoft.com/office/powerpoint/2010/main" val="344486849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2DE065-0B16-46B0-A9DC-7C98B3AECA29}"/>
              </a:ext>
            </a:extLst>
          </p:cNvPr>
          <p:cNvSpPr>
            <a:spLocks noGrp="1"/>
          </p:cNvSpPr>
          <p:nvPr>
            <p:ph type="title"/>
          </p:nvPr>
        </p:nvSpPr>
        <p:spPr>
          <a:xfrm>
            <a:off x="2311400" y="355600"/>
            <a:ext cx="21005800" cy="2286000"/>
          </a:xfrm>
        </p:spPr>
        <p:txBody>
          <a:bodyPr anchor="ctr">
            <a:normAutofit/>
          </a:bodyPr>
          <a:lstStyle/>
          <a:p>
            <a:r>
              <a:rPr lang="en-US" dirty="0"/>
              <a:t>International students</a:t>
            </a:r>
          </a:p>
        </p:txBody>
      </p:sp>
      <p:sp>
        <p:nvSpPr>
          <p:cNvPr id="2" name="Content Placeholder 1">
            <a:extLst>
              <a:ext uri="{FF2B5EF4-FFF2-40B4-BE49-F238E27FC236}">
                <a16:creationId xmlns:a16="http://schemas.microsoft.com/office/drawing/2014/main" id="{5D6148C1-C09D-4A29-AF8A-2C163DC77747}"/>
              </a:ext>
            </a:extLst>
          </p:cNvPr>
          <p:cNvSpPr>
            <a:spLocks noGrp="1"/>
          </p:cNvSpPr>
          <p:nvPr>
            <p:ph type="body" idx="1"/>
          </p:nvPr>
        </p:nvSpPr>
        <p:spPr>
          <a:xfrm>
            <a:off x="2501900" y="3149600"/>
            <a:ext cx="21005800" cy="9296400"/>
          </a:xfrm>
        </p:spPr>
        <p:txBody>
          <a:bodyPr anchor="ctr">
            <a:normAutofit/>
          </a:bodyPr>
          <a:lstStyle/>
          <a:p>
            <a:pPr>
              <a:lnSpc>
                <a:spcPct val="90000"/>
              </a:lnSpc>
            </a:pPr>
            <a:r>
              <a:rPr lang="en-US" sz="2300" dirty="0"/>
              <a:t>The University wants to ensure that international students are fully covered by adequate health insurance while in the U.S.  </a:t>
            </a:r>
          </a:p>
          <a:p>
            <a:pPr lvl="1">
              <a:lnSpc>
                <a:spcPct val="90000"/>
              </a:lnSpc>
            </a:pPr>
            <a:r>
              <a:rPr lang="en-US" sz="2300" i="1" dirty="0"/>
              <a:t>https://studenthealth.utah.edu/international-students/</a:t>
            </a:r>
          </a:p>
          <a:p>
            <a:pPr>
              <a:lnSpc>
                <a:spcPct val="90000"/>
              </a:lnSpc>
            </a:pPr>
            <a:r>
              <a:rPr lang="en-US" sz="2300" dirty="0"/>
              <a:t>Each Semester, Student Health automatically enrolls students on F-1 and J-1 Visas in the voluntary student health plan </a:t>
            </a:r>
          </a:p>
          <a:p>
            <a:pPr lvl="1">
              <a:lnSpc>
                <a:spcPct val="90000"/>
              </a:lnSpc>
            </a:pPr>
            <a:r>
              <a:rPr lang="en-US" sz="2300" b="1" dirty="0"/>
              <a:t>Fall:</a:t>
            </a:r>
            <a:r>
              <a:rPr lang="en-US" sz="2300" dirty="0"/>
              <a:t> 8/16-12/31</a:t>
            </a:r>
          </a:p>
          <a:p>
            <a:pPr lvl="1">
              <a:lnSpc>
                <a:spcPct val="90000"/>
              </a:lnSpc>
            </a:pPr>
            <a:r>
              <a:rPr lang="en-US" sz="2300" b="1" dirty="0"/>
              <a:t>Spring/Summer: </a:t>
            </a:r>
            <a:r>
              <a:rPr lang="en-US" sz="2300" dirty="0"/>
              <a:t>1/1 – 8/15</a:t>
            </a:r>
          </a:p>
          <a:p>
            <a:pPr>
              <a:lnSpc>
                <a:spcPct val="90000"/>
              </a:lnSpc>
            </a:pPr>
            <a:r>
              <a:rPr lang="en-US" sz="2300" dirty="0"/>
              <a:t>If an international student has an existing insurance plan, they may be eligible to apply for a waiver of the insurance requirement.</a:t>
            </a:r>
          </a:p>
          <a:p>
            <a:pPr>
              <a:lnSpc>
                <a:spcPct val="90000"/>
              </a:lnSpc>
            </a:pPr>
            <a:r>
              <a:rPr lang="en-US" sz="2300" dirty="0"/>
              <a:t>Students are billed via Income Accounting for the full premium at the start of each semester</a:t>
            </a:r>
          </a:p>
          <a:p>
            <a:pPr>
              <a:lnSpc>
                <a:spcPct val="90000"/>
              </a:lnSpc>
            </a:pPr>
            <a:r>
              <a:rPr lang="en-US" sz="2300" dirty="0"/>
              <a:t>They are </a:t>
            </a:r>
            <a:r>
              <a:rPr lang="en-US" sz="2300" b="1" dirty="0"/>
              <a:t>NOT</a:t>
            </a:r>
            <a:r>
              <a:rPr lang="en-US" sz="2300" dirty="0"/>
              <a:t> automatically enrolled in vision/dental plan (not mandatory)</a:t>
            </a:r>
          </a:p>
          <a:p>
            <a:pPr lvl="1">
              <a:lnSpc>
                <a:spcPct val="90000"/>
              </a:lnSpc>
            </a:pPr>
            <a:r>
              <a:rPr lang="en-US" sz="2300" dirty="0"/>
              <a:t>However, if they are a part of GSHIP, we will enroll them via that process instead and they will receive EMI coverage (Vision/Dental)</a:t>
            </a:r>
          </a:p>
        </p:txBody>
      </p:sp>
    </p:spTree>
    <p:extLst>
      <p:ext uri="{BB962C8B-B14F-4D97-AF65-F5344CB8AC3E}">
        <p14:creationId xmlns:p14="http://schemas.microsoft.com/office/powerpoint/2010/main" val="210931424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53B9DB5-DEA9-A466-CF31-8B92DF5B369E}"/>
              </a:ext>
            </a:extLst>
          </p:cNvPr>
          <p:cNvGrpSpPr/>
          <p:nvPr/>
        </p:nvGrpSpPr>
        <p:grpSpPr>
          <a:xfrm>
            <a:off x="1964733" y="270921"/>
            <a:ext cx="20454533" cy="13174158"/>
            <a:chOff x="2416713" y="270921"/>
            <a:chExt cx="20454533" cy="13174158"/>
          </a:xfrm>
        </p:grpSpPr>
        <p:pic>
          <p:nvPicPr>
            <p:cNvPr id="5" name="Picture 4">
              <a:extLst>
                <a:ext uri="{FF2B5EF4-FFF2-40B4-BE49-F238E27FC236}">
                  <a16:creationId xmlns:a16="http://schemas.microsoft.com/office/drawing/2014/main" id="{DFDBBDD2-0F58-48D0-965F-B9EF462AFD30}"/>
                </a:ext>
              </a:extLst>
            </p:cNvPr>
            <p:cNvPicPr>
              <a:picLocks noChangeAspect="1"/>
            </p:cNvPicPr>
            <p:nvPr/>
          </p:nvPicPr>
          <p:blipFill>
            <a:blip r:embed="rId2"/>
            <a:stretch>
              <a:fillRect/>
            </a:stretch>
          </p:blipFill>
          <p:spPr>
            <a:xfrm>
              <a:off x="3402768" y="270921"/>
              <a:ext cx="19468478" cy="13174158"/>
            </a:xfrm>
            <a:prstGeom prst="rect">
              <a:avLst/>
            </a:prstGeom>
          </p:spPr>
        </p:pic>
        <p:sp>
          <p:nvSpPr>
            <p:cNvPr id="7" name="Rectangle 6">
              <a:extLst>
                <a:ext uri="{FF2B5EF4-FFF2-40B4-BE49-F238E27FC236}">
                  <a16:creationId xmlns:a16="http://schemas.microsoft.com/office/drawing/2014/main" id="{0DB8652A-2044-416E-BAA4-1D115203AEA6}"/>
                </a:ext>
              </a:extLst>
            </p:cNvPr>
            <p:cNvSpPr/>
            <p:nvPr/>
          </p:nvSpPr>
          <p:spPr>
            <a:xfrm>
              <a:off x="8226785" y="9608390"/>
              <a:ext cx="4161452" cy="157524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Enroll the student via EMI’s web portal </a:t>
              </a:r>
            </a:p>
          </p:txBody>
        </p:sp>
        <p:sp>
          <p:nvSpPr>
            <p:cNvPr id="8" name="Teardrop 7">
              <a:extLst>
                <a:ext uri="{FF2B5EF4-FFF2-40B4-BE49-F238E27FC236}">
                  <a16:creationId xmlns:a16="http://schemas.microsoft.com/office/drawing/2014/main" id="{DD29F343-779E-47A8-B3E3-2C4BF18F680F}"/>
                </a:ext>
              </a:extLst>
            </p:cNvPr>
            <p:cNvSpPr/>
            <p:nvPr/>
          </p:nvSpPr>
          <p:spPr>
            <a:xfrm rot="831957">
              <a:off x="2416713" y="3592649"/>
              <a:ext cx="2365208" cy="115585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Also </a:t>
              </a:r>
              <a:r>
                <a:rPr lang="en-US" sz="2200" dirty="0">
                  <a:solidFill>
                    <a:schemeClr val="tx1"/>
                  </a:solidFill>
                </a:rPr>
                <a:t>includes GR/GT</a:t>
              </a:r>
            </a:p>
          </p:txBody>
        </p:sp>
      </p:grpSp>
      <p:sp>
        <p:nvSpPr>
          <p:cNvPr id="4" name="Rectangle 3">
            <a:extLst>
              <a:ext uri="{FF2B5EF4-FFF2-40B4-BE49-F238E27FC236}">
                <a16:creationId xmlns:a16="http://schemas.microsoft.com/office/drawing/2014/main" id="{8559091E-273A-DE69-CDEB-B5F9E5E67280}"/>
              </a:ext>
            </a:extLst>
          </p:cNvPr>
          <p:cNvSpPr/>
          <p:nvPr/>
        </p:nvSpPr>
        <p:spPr>
          <a:xfrm>
            <a:off x="3407722" y="7032769"/>
            <a:ext cx="3735977" cy="5686697"/>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292140196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normAutofit/>
          </a:bodyPr>
          <a:lstStyle/>
          <a:p>
            <a:r>
              <a:rPr lang="en-US" dirty="0"/>
              <a:t>2023-2024 Premiums</a:t>
            </a:r>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lvl="1" indent="0">
              <a:buNone/>
            </a:pPr>
            <a:r>
              <a:rPr lang="en-US" dirty="0"/>
              <a:t>Tentative annual rate - </a:t>
            </a:r>
            <a:r>
              <a:rPr lang="en-US" b="1" dirty="0"/>
              <a:t>$</a:t>
            </a: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663012" cy="8435179"/>
          </a:xfrm>
          <a:prstGeom prst="rect">
            <a:avLst/>
          </a:prstGeom>
        </p:spPr>
        <p:txBody>
          <a:bodyPr>
            <a:normAutofit fontScale="625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buNone/>
            </a:pPr>
            <a:r>
              <a:rPr lang="en-US" dirty="0"/>
              <a:t>Advantage Co-Pay (Dental) (-5.0% change from FY23)</a:t>
            </a:r>
          </a:p>
          <a:p>
            <a:pPr lvl="1">
              <a:buFont typeface="Arial" panose="020B0604020202020204" pitchFamily="34" charset="0"/>
              <a:buChar char="•"/>
            </a:pPr>
            <a:r>
              <a:rPr lang="en-US" dirty="0"/>
              <a:t>Student Monthly Rate - </a:t>
            </a:r>
            <a:r>
              <a:rPr lang="en-US" b="1" dirty="0"/>
              <a:t>$9.90</a:t>
            </a:r>
          </a:p>
          <a:p>
            <a:pPr marL="0" indent="0">
              <a:buNone/>
            </a:pPr>
            <a:r>
              <a:rPr lang="en-US" dirty="0"/>
              <a:t>VSP 10-130P (Vision) (-5.0% change from FY23)</a:t>
            </a:r>
          </a:p>
          <a:p>
            <a:pPr lvl="1">
              <a:buFont typeface="Arial" panose="020B0604020202020204" pitchFamily="34" charset="0"/>
              <a:buChar char="•"/>
            </a:pPr>
            <a:r>
              <a:rPr lang="en-US" dirty="0"/>
              <a:t>Student Monthly Rate - </a:t>
            </a:r>
            <a:r>
              <a:rPr lang="en-US" b="1" dirty="0"/>
              <a:t>$4.00</a:t>
            </a:r>
          </a:p>
          <a:p>
            <a:pPr marL="0" indent="0">
              <a:buNone/>
            </a:pPr>
            <a:r>
              <a:rPr lang="en-US" dirty="0"/>
              <a:t>Break in Coverage </a:t>
            </a:r>
          </a:p>
          <a:p>
            <a:pPr lvl="1">
              <a:buFont typeface="Arial" panose="020B0604020202020204" pitchFamily="34" charset="0"/>
              <a:buChar char="•"/>
            </a:pPr>
            <a:r>
              <a:rPr lang="en-US" dirty="0"/>
              <a:t>EMI will allow the waiting period to be waived as long as there is no more than one (1) semester break in coverage</a:t>
            </a:r>
          </a:p>
          <a:p>
            <a:pPr lvl="1">
              <a:buFont typeface="Arial" panose="020B0604020202020204" pitchFamily="34" charset="0"/>
              <a:buChar char="•"/>
            </a:pPr>
            <a:r>
              <a:rPr lang="en-US" dirty="0"/>
              <a:t> Students can also enroll in the Voluntary plan </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2"/>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3"/>
          <a:stretch>
            <a:fillRect/>
          </a:stretch>
        </p:blipFill>
        <p:spPr>
          <a:xfrm>
            <a:off x="14825322" y="3204144"/>
            <a:ext cx="4191000" cy="1009650"/>
          </a:xfrm>
          <a:prstGeom prst="rect">
            <a:avLst/>
          </a:prstGeom>
        </p:spPr>
      </p:pic>
      <p:cxnSp>
        <p:nvCxnSpPr>
          <p:cNvPr id="10" name="Straight Connector 9">
            <a:extLst>
              <a:ext uri="{FF2B5EF4-FFF2-40B4-BE49-F238E27FC236}">
                <a16:creationId xmlns:a16="http://schemas.microsoft.com/office/drawing/2014/main" id="{4B65B156-D59F-1709-4C6F-0570B33EE838}"/>
              </a:ext>
            </a:extLst>
          </p:cNvPr>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3" name="Rectangle 2">
            <a:extLst>
              <a:ext uri="{FF2B5EF4-FFF2-40B4-BE49-F238E27FC236}">
                <a16:creationId xmlns:a16="http://schemas.microsoft.com/office/drawing/2014/main" id="{840E7340-5774-0F0D-B986-4B5BC6A12950}"/>
              </a:ext>
            </a:extLst>
          </p:cNvPr>
          <p:cNvSpPr/>
          <p:nvPr/>
        </p:nvSpPr>
        <p:spPr>
          <a:xfrm>
            <a:off x="1055142" y="6464169"/>
            <a:ext cx="10742441" cy="1107996"/>
          </a:xfrm>
          <a:prstGeom prst="rect">
            <a:avLst/>
          </a:prstGeom>
          <a:noFill/>
        </p:spPr>
        <p:txBody>
          <a:bodyPr wrap="square" lIns="91440" tIns="45720" rIns="91440" bIns="45720">
            <a:spAutoFit/>
          </a:bodyPr>
          <a:lstStyle/>
          <a:p>
            <a:pPr algn="ctr"/>
            <a:r>
              <a:rPr lang="en-US" sz="6600" b="1" cap="none" spc="0" dirty="0">
                <a:ln w="13462">
                  <a:solidFill>
                    <a:schemeClr val="bg1"/>
                  </a:solidFill>
                  <a:prstDash val="solid"/>
                </a:ln>
                <a:solidFill>
                  <a:srgbClr val="FF0000"/>
                </a:solidFill>
                <a:effectLst>
                  <a:outerShdw dist="38100" dir="2700000" algn="bl" rotWithShape="0">
                    <a:schemeClr val="accent5"/>
                  </a:outerShdw>
                </a:effectLst>
              </a:rPr>
              <a:t>Waiting on contract…</a:t>
            </a:r>
          </a:p>
        </p:txBody>
      </p:sp>
    </p:spTree>
    <p:extLst>
      <p:ext uri="{BB962C8B-B14F-4D97-AF65-F5344CB8AC3E}">
        <p14:creationId xmlns:p14="http://schemas.microsoft.com/office/powerpoint/2010/main" val="142852337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normAutofit/>
          </a:bodyPr>
          <a:lstStyle/>
          <a:p>
            <a:r>
              <a:rPr lang="en-US" dirty="0"/>
              <a:t>Reconciliation</a:t>
            </a:r>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635000" lvl="1" indent="0">
              <a:buNone/>
            </a:pPr>
            <a:r>
              <a:rPr lang="en-US" dirty="0"/>
              <a:t>Request invoice from UHCSR</a:t>
            </a:r>
          </a:p>
          <a:p>
            <a:pPr lvl="1"/>
            <a:r>
              <a:rPr lang="en-US" dirty="0"/>
              <a:t>Review Data</a:t>
            </a:r>
          </a:p>
          <a:p>
            <a:pPr lvl="1"/>
            <a:r>
              <a:rPr lang="en-US" dirty="0"/>
              <a:t>Make any necessary changes via UHCSR’s spreadsheet</a:t>
            </a: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279472" cy="8435179"/>
          </a:xfrm>
          <a:prstGeom prst="rect">
            <a:avLst/>
          </a:prstGeom>
        </p:spPr>
        <p:txBody>
          <a:bodyPr>
            <a:normAutofit fontScale="475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635000" lvl="1" indent="0">
              <a:buNone/>
            </a:pPr>
            <a:r>
              <a:rPr lang="en-US" dirty="0"/>
              <a:t>Fall Semester</a:t>
            </a:r>
          </a:p>
          <a:p>
            <a:pPr lvl="2"/>
            <a:r>
              <a:rPr lang="en-US" dirty="0"/>
              <a:t>Census of Enrollment to Graduate School – TBD</a:t>
            </a:r>
          </a:p>
          <a:p>
            <a:pPr lvl="2"/>
            <a:r>
              <a:rPr lang="en-US" dirty="0"/>
              <a:t>Census of Enrollment to Departments – TBD </a:t>
            </a:r>
          </a:p>
          <a:p>
            <a:pPr lvl="2"/>
            <a:r>
              <a:rPr lang="en-US" dirty="0"/>
              <a:t>Enrollment changes/Reconciliation via Portal –         </a:t>
            </a:r>
            <a:r>
              <a:rPr lang="en-US" i="1" dirty="0"/>
              <a:t>Oct 1, 2023</a:t>
            </a:r>
          </a:p>
          <a:p>
            <a:pPr marL="635000" lvl="1" indent="0">
              <a:buNone/>
            </a:pPr>
            <a:r>
              <a:rPr lang="en-US" dirty="0"/>
              <a:t>Spring Semester</a:t>
            </a:r>
          </a:p>
          <a:p>
            <a:pPr lvl="2"/>
            <a:r>
              <a:rPr lang="en-US" dirty="0"/>
              <a:t>Census of Enrollment to Graduate School – TBD</a:t>
            </a:r>
          </a:p>
          <a:p>
            <a:pPr lvl="2"/>
            <a:r>
              <a:rPr lang="en-US" dirty="0"/>
              <a:t>Census of Enrollment to Departments – TBD</a:t>
            </a:r>
            <a:endParaRPr lang="en-US" i="1" dirty="0"/>
          </a:p>
          <a:p>
            <a:pPr lvl="2"/>
            <a:r>
              <a:rPr lang="en-US" dirty="0"/>
              <a:t>Enrollment changes/Reconciliation via Portal –     </a:t>
            </a:r>
            <a:r>
              <a:rPr lang="en-US" i="1" dirty="0"/>
              <a:t>March 1, 2024</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3"/>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4"/>
          <a:stretch>
            <a:fillRect/>
          </a:stretch>
        </p:blipFill>
        <p:spPr>
          <a:xfrm>
            <a:off x="14825322" y="3204144"/>
            <a:ext cx="4191000" cy="1009650"/>
          </a:xfrm>
          <a:prstGeom prst="rect">
            <a:avLst/>
          </a:prstGeom>
        </p:spPr>
      </p:pic>
      <p:cxnSp>
        <p:nvCxnSpPr>
          <p:cNvPr id="10" name="Straight Connector 9">
            <a:extLst>
              <a:ext uri="{FF2B5EF4-FFF2-40B4-BE49-F238E27FC236}">
                <a16:creationId xmlns:a16="http://schemas.microsoft.com/office/drawing/2014/main" id="{4B65B156-D59F-1709-4C6F-0570B33EE838}"/>
              </a:ext>
            </a:extLst>
          </p:cNvPr>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99359671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2DCF-7E1B-8C04-574B-E4784D5341B6}"/>
              </a:ext>
            </a:extLst>
          </p:cNvPr>
          <p:cNvSpPr>
            <a:spLocks noGrp="1"/>
          </p:cNvSpPr>
          <p:nvPr>
            <p:ph type="title"/>
          </p:nvPr>
        </p:nvSpPr>
        <p:spPr/>
        <p:txBody>
          <a:bodyPr>
            <a:normAutofit/>
          </a:bodyPr>
          <a:lstStyle/>
          <a:p>
            <a:r>
              <a:rPr lang="en-US" dirty="0"/>
              <a:t>Billing</a:t>
            </a:r>
          </a:p>
        </p:txBody>
      </p:sp>
      <p:sp>
        <p:nvSpPr>
          <p:cNvPr id="4" name="Content Placeholder 2">
            <a:extLst>
              <a:ext uri="{FF2B5EF4-FFF2-40B4-BE49-F238E27FC236}">
                <a16:creationId xmlns:a16="http://schemas.microsoft.com/office/drawing/2014/main" id="{EE17F465-6A7C-2686-F29D-71A1A7806FB3}"/>
              </a:ext>
            </a:extLst>
          </p:cNvPr>
          <p:cNvSpPr txBox="1">
            <a:spLocks/>
          </p:cNvSpPr>
          <p:nvPr/>
        </p:nvSpPr>
        <p:spPr>
          <a:xfrm>
            <a:off x="2194560" y="4740891"/>
            <a:ext cx="9279472" cy="8435177"/>
          </a:xfrm>
          <a:prstGeom prst="rect">
            <a:avLst/>
          </a:prstGeom>
        </p:spPr>
        <p:txBody>
          <a:bodyPr>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635000" lvl="1" indent="0">
              <a:buNone/>
            </a:pPr>
            <a:r>
              <a:rPr lang="en-US" dirty="0"/>
              <a:t>Invoices mailed for both semesters</a:t>
            </a:r>
          </a:p>
          <a:p>
            <a:pPr lvl="2"/>
            <a:r>
              <a:rPr lang="en-US" sz="4000" dirty="0"/>
              <a:t>Can request invoices at anytime during the semester</a:t>
            </a:r>
          </a:p>
        </p:txBody>
      </p:sp>
      <p:sp>
        <p:nvSpPr>
          <p:cNvPr id="5" name="Content Placeholder 3">
            <a:extLst>
              <a:ext uri="{FF2B5EF4-FFF2-40B4-BE49-F238E27FC236}">
                <a16:creationId xmlns:a16="http://schemas.microsoft.com/office/drawing/2014/main" id="{20FF1AE3-4476-A543-4CA4-E04D4A80433C}"/>
              </a:ext>
            </a:extLst>
          </p:cNvPr>
          <p:cNvSpPr txBox="1">
            <a:spLocks/>
          </p:cNvSpPr>
          <p:nvPr/>
        </p:nvSpPr>
        <p:spPr>
          <a:xfrm>
            <a:off x="13031888" y="4740889"/>
            <a:ext cx="9279472" cy="8435179"/>
          </a:xfrm>
          <a:prstGeom prst="rect">
            <a:avLst/>
          </a:prstGeom>
        </p:spPr>
        <p:txBody>
          <a:bodyPr>
            <a:normAutofit fontScale="925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635000" lvl="1" indent="0">
              <a:buNone/>
            </a:pPr>
            <a:r>
              <a:rPr lang="en-US" sz="3600" dirty="0"/>
              <a:t>Notification emailed to check EMI’s Billing Portal</a:t>
            </a:r>
          </a:p>
          <a:p>
            <a:pPr lvl="1"/>
            <a:r>
              <a:rPr lang="en-US" sz="3600" dirty="0"/>
              <a:t>Fall Semester – end of October 2022</a:t>
            </a:r>
            <a:endParaRPr lang="en-US" sz="2800" dirty="0"/>
          </a:p>
          <a:p>
            <a:pPr lvl="2"/>
            <a:r>
              <a:rPr lang="en-US" sz="2800" dirty="0"/>
              <a:t>Both Fall and Annual bill provided</a:t>
            </a:r>
          </a:p>
          <a:p>
            <a:pPr lvl="3"/>
            <a:r>
              <a:rPr lang="en-US" sz="2800" dirty="0"/>
              <a:t>Recommended: pay annual rate only if you know you will not have changes in the Spring</a:t>
            </a:r>
          </a:p>
          <a:p>
            <a:pPr lvl="2"/>
            <a:r>
              <a:rPr lang="en-US" sz="2800" dirty="0"/>
              <a:t>Pay invoice by </a:t>
            </a:r>
            <a:r>
              <a:rPr lang="en-US" sz="2800" dirty="0">
                <a:solidFill>
                  <a:srgbClr val="FF0000"/>
                </a:solidFill>
              </a:rPr>
              <a:t>12/1/2023</a:t>
            </a:r>
          </a:p>
          <a:p>
            <a:pPr lvl="1"/>
            <a:r>
              <a:rPr lang="en-US" sz="3600" dirty="0"/>
              <a:t>Spring Semester – End of March</a:t>
            </a:r>
          </a:p>
          <a:p>
            <a:pPr lvl="2"/>
            <a:r>
              <a:rPr lang="en-US" sz="2800" dirty="0"/>
              <a:t>Pay invoice by </a:t>
            </a:r>
            <a:r>
              <a:rPr lang="en-US" sz="2800" dirty="0">
                <a:solidFill>
                  <a:srgbClr val="FF0000"/>
                </a:solidFill>
              </a:rPr>
              <a:t>5/1/2024</a:t>
            </a:r>
          </a:p>
        </p:txBody>
      </p:sp>
      <p:pic>
        <p:nvPicPr>
          <p:cNvPr id="6" name="Picture 5">
            <a:extLst>
              <a:ext uri="{FF2B5EF4-FFF2-40B4-BE49-F238E27FC236}">
                <a16:creationId xmlns:a16="http://schemas.microsoft.com/office/drawing/2014/main" id="{9C9561BE-D800-BB1C-7FA7-D4ADC11115BF}"/>
              </a:ext>
            </a:extLst>
          </p:cNvPr>
          <p:cNvPicPr>
            <a:picLocks noChangeAspect="1"/>
          </p:cNvPicPr>
          <p:nvPr/>
        </p:nvPicPr>
        <p:blipFill>
          <a:blip r:embed="rId2"/>
          <a:stretch>
            <a:fillRect/>
          </a:stretch>
        </p:blipFill>
        <p:spPr>
          <a:xfrm>
            <a:off x="2406435" y="3075350"/>
            <a:ext cx="7296150" cy="1200150"/>
          </a:xfrm>
          <a:prstGeom prst="rect">
            <a:avLst/>
          </a:prstGeom>
        </p:spPr>
      </p:pic>
      <p:pic>
        <p:nvPicPr>
          <p:cNvPr id="7" name="Picture 6">
            <a:extLst>
              <a:ext uri="{FF2B5EF4-FFF2-40B4-BE49-F238E27FC236}">
                <a16:creationId xmlns:a16="http://schemas.microsoft.com/office/drawing/2014/main" id="{6F3030E5-40E8-46F2-3A98-14592CCA0DB0}"/>
              </a:ext>
            </a:extLst>
          </p:cNvPr>
          <p:cNvPicPr>
            <a:picLocks noChangeAspect="1"/>
          </p:cNvPicPr>
          <p:nvPr/>
        </p:nvPicPr>
        <p:blipFill>
          <a:blip r:embed="rId3"/>
          <a:stretch>
            <a:fillRect/>
          </a:stretch>
        </p:blipFill>
        <p:spPr>
          <a:xfrm>
            <a:off x="14825322" y="3204144"/>
            <a:ext cx="4191000" cy="1009650"/>
          </a:xfrm>
          <a:prstGeom prst="rect">
            <a:avLst/>
          </a:prstGeom>
        </p:spPr>
      </p:pic>
      <p:cxnSp>
        <p:nvCxnSpPr>
          <p:cNvPr id="10" name="Straight Connector 9">
            <a:extLst>
              <a:ext uri="{FF2B5EF4-FFF2-40B4-BE49-F238E27FC236}">
                <a16:creationId xmlns:a16="http://schemas.microsoft.com/office/drawing/2014/main" id="{4B65B156-D59F-1709-4C6F-0570B33EE838}"/>
              </a:ext>
            </a:extLst>
          </p:cNvPr>
          <p:cNvCxnSpPr/>
          <p:nvPr/>
        </p:nvCxnSpPr>
        <p:spPr>
          <a:xfrm>
            <a:off x="12192000" y="2641600"/>
            <a:ext cx="0" cy="10604137"/>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69295083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FEB544-037F-45B1-A03E-FCC6CB029874}"/>
              </a:ext>
            </a:extLst>
          </p:cNvPr>
          <p:cNvSpPr>
            <a:spLocks noGrp="1"/>
          </p:cNvSpPr>
          <p:nvPr>
            <p:ph type="title"/>
          </p:nvPr>
        </p:nvSpPr>
        <p:spPr/>
        <p:txBody>
          <a:bodyPr/>
          <a:lstStyle/>
          <a:p>
            <a:r>
              <a:rPr lang="en-US" dirty="0"/>
              <a:t>Glossary terms</a:t>
            </a:r>
          </a:p>
        </p:txBody>
      </p:sp>
      <p:sp>
        <p:nvSpPr>
          <p:cNvPr id="2" name="Content Placeholder 1">
            <a:extLst>
              <a:ext uri="{FF2B5EF4-FFF2-40B4-BE49-F238E27FC236}">
                <a16:creationId xmlns:a16="http://schemas.microsoft.com/office/drawing/2014/main" id="{85307E20-3AFA-41B0-8197-F30A20AD6359}"/>
              </a:ext>
            </a:extLst>
          </p:cNvPr>
          <p:cNvSpPr>
            <a:spLocks noGrp="1"/>
          </p:cNvSpPr>
          <p:nvPr>
            <p:ph idx="1"/>
          </p:nvPr>
        </p:nvSpPr>
        <p:spPr>
          <a:xfrm>
            <a:off x="1689100" y="3149600"/>
            <a:ext cx="10502900" cy="7831909"/>
          </a:xfrm>
        </p:spPr>
        <p:txBody>
          <a:bodyPr>
            <a:normAutofit/>
          </a:bodyPr>
          <a:lstStyle/>
          <a:p>
            <a:pPr marL="0" indent="0" algn="ctr">
              <a:buNone/>
            </a:pPr>
            <a:r>
              <a:rPr lang="en-US" sz="3000" b="1" dirty="0"/>
              <a:t>GSHIP</a:t>
            </a:r>
          </a:p>
          <a:p>
            <a:pPr lvl="1"/>
            <a:r>
              <a:rPr lang="en-US" sz="3000" dirty="0"/>
              <a:t>Graduate Student Health Insurance Program</a:t>
            </a:r>
          </a:p>
          <a:p>
            <a:pPr marL="0" indent="0" algn="ctr">
              <a:buNone/>
            </a:pPr>
            <a:r>
              <a:rPr lang="en-US" sz="3000" b="1" dirty="0"/>
              <a:t>Department-Paid</a:t>
            </a:r>
          </a:p>
          <a:p>
            <a:pPr lvl="1"/>
            <a:r>
              <a:rPr lang="en-US" sz="3000" dirty="0"/>
              <a:t>Some departments choose to subsidize or fully cover insurance premiums for students who are not eligible for GSHIP.  This is department-paid insurance.</a:t>
            </a:r>
          </a:p>
          <a:p>
            <a:pPr lvl="2"/>
            <a:r>
              <a:rPr lang="en-US" sz="3000" dirty="0"/>
              <a:t>Some departments may offer dependent coverage.</a:t>
            </a:r>
          </a:p>
        </p:txBody>
      </p:sp>
      <p:sp>
        <p:nvSpPr>
          <p:cNvPr id="4" name="Content Placeholder 1">
            <a:extLst>
              <a:ext uri="{FF2B5EF4-FFF2-40B4-BE49-F238E27FC236}">
                <a16:creationId xmlns:a16="http://schemas.microsoft.com/office/drawing/2014/main" id="{F5CCA16B-E478-2624-0C4B-16EC8BD67589}"/>
              </a:ext>
            </a:extLst>
          </p:cNvPr>
          <p:cNvSpPr txBox="1">
            <a:spLocks/>
          </p:cNvSpPr>
          <p:nvPr/>
        </p:nvSpPr>
        <p:spPr>
          <a:xfrm>
            <a:off x="12192000" y="3149600"/>
            <a:ext cx="10502900" cy="92964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fontScale="625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lgn="ctr" hangingPunct="1">
              <a:buNone/>
            </a:pPr>
            <a:r>
              <a:rPr lang="en-US" b="1" dirty="0"/>
              <a:t>Voluntary (Direct) Coverage</a:t>
            </a:r>
          </a:p>
          <a:p>
            <a:pPr lvl="1" hangingPunct="1"/>
            <a:r>
              <a:rPr lang="en-US" dirty="0"/>
              <a:t>A student who is not eligible for GSHIP and does not have department-paid options available to them can enroll in the insurance directly and pay the full premium.</a:t>
            </a:r>
          </a:p>
          <a:p>
            <a:pPr lvl="2" hangingPunct="1"/>
            <a:r>
              <a:rPr lang="en-US" dirty="0"/>
              <a:t>Must enroll during Open Enrollment period for UHSCR</a:t>
            </a:r>
          </a:p>
          <a:p>
            <a:pPr lvl="3" hangingPunct="1"/>
            <a:r>
              <a:rPr lang="en-US" dirty="0"/>
              <a:t>Must be enrolled in three (3) or more credit hours </a:t>
            </a:r>
          </a:p>
          <a:p>
            <a:pPr lvl="2" hangingPunct="1"/>
            <a:r>
              <a:rPr lang="en-US" dirty="0"/>
              <a:t>The University of Utah policy has a continuation clause.  If the student was covered (GSHIP/Dept Paid) in the fall or spring, then the student may enroll in continuation coverage.  They can enroll directly through MyAccount on UHCSR’s website.</a:t>
            </a:r>
          </a:p>
        </p:txBody>
      </p:sp>
    </p:spTree>
    <p:extLst>
      <p:ext uri="{BB962C8B-B14F-4D97-AF65-F5344CB8AC3E}">
        <p14:creationId xmlns:p14="http://schemas.microsoft.com/office/powerpoint/2010/main" val="11031141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C4416E-E352-4F15-BAC2-BD276A59F1B1}"/>
              </a:ext>
            </a:extLst>
          </p:cNvPr>
          <p:cNvSpPr>
            <a:spLocks noGrp="1"/>
          </p:cNvSpPr>
          <p:nvPr>
            <p:ph type="title"/>
          </p:nvPr>
        </p:nvSpPr>
        <p:spPr/>
        <p:txBody>
          <a:bodyPr/>
          <a:lstStyle/>
          <a:p>
            <a:r>
              <a:rPr lang="en-US" dirty="0"/>
              <a:t>Emi Portal</a:t>
            </a:r>
          </a:p>
        </p:txBody>
      </p:sp>
      <p:sp>
        <p:nvSpPr>
          <p:cNvPr id="6" name="TextBox 5">
            <a:extLst>
              <a:ext uri="{FF2B5EF4-FFF2-40B4-BE49-F238E27FC236}">
                <a16:creationId xmlns:a16="http://schemas.microsoft.com/office/drawing/2014/main" id="{0B5C086F-E0C7-4D7F-91DD-5E35DB581C9D}"/>
              </a:ext>
            </a:extLst>
          </p:cNvPr>
          <p:cNvSpPr txBox="1"/>
          <p:nvPr/>
        </p:nvSpPr>
        <p:spPr>
          <a:xfrm>
            <a:off x="6518988" y="9930135"/>
            <a:ext cx="11346024" cy="1938992"/>
          </a:xfrm>
          <a:prstGeom prst="rect">
            <a:avLst/>
          </a:prstGeom>
          <a:noFill/>
        </p:spPr>
        <p:txBody>
          <a:bodyPr wrap="square" rtlCol="0">
            <a:spAutoFit/>
          </a:bodyPr>
          <a:lstStyle/>
          <a:p>
            <a:r>
              <a:rPr lang="en-US" sz="6000" dirty="0"/>
              <a:t>You will need to have both logins linked onto one page.  </a:t>
            </a:r>
          </a:p>
        </p:txBody>
      </p:sp>
      <p:pic>
        <p:nvPicPr>
          <p:cNvPr id="8" name="Picture 7">
            <a:extLst>
              <a:ext uri="{FF2B5EF4-FFF2-40B4-BE49-F238E27FC236}">
                <a16:creationId xmlns:a16="http://schemas.microsoft.com/office/drawing/2014/main" id="{49BCFBDF-3929-50D4-F244-02D92798E9B9}"/>
              </a:ext>
            </a:extLst>
          </p:cNvPr>
          <p:cNvPicPr>
            <a:picLocks noChangeAspect="1"/>
          </p:cNvPicPr>
          <p:nvPr/>
        </p:nvPicPr>
        <p:blipFill>
          <a:blip r:embed="rId2"/>
          <a:stretch>
            <a:fillRect/>
          </a:stretch>
        </p:blipFill>
        <p:spPr>
          <a:xfrm>
            <a:off x="1689100" y="2445829"/>
            <a:ext cx="10610850" cy="7324725"/>
          </a:xfrm>
          <a:prstGeom prst="rect">
            <a:avLst/>
          </a:prstGeom>
        </p:spPr>
      </p:pic>
      <p:pic>
        <p:nvPicPr>
          <p:cNvPr id="10" name="Picture 9">
            <a:extLst>
              <a:ext uri="{FF2B5EF4-FFF2-40B4-BE49-F238E27FC236}">
                <a16:creationId xmlns:a16="http://schemas.microsoft.com/office/drawing/2014/main" id="{C3E50B42-E38B-8548-460A-AD6CFF6C26A2}"/>
              </a:ext>
            </a:extLst>
          </p:cNvPr>
          <p:cNvPicPr>
            <a:picLocks noChangeAspect="1"/>
          </p:cNvPicPr>
          <p:nvPr/>
        </p:nvPicPr>
        <p:blipFill>
          <a:blip r:embed="rId3"/>
          <a:stretch>
            <a:fillRect/>
          </a:stretch>
        </p:blipFill>
        <p:spPr>
          <a:xfrm>
            <a:off x="14811375" y="3489960"/>
            <a:ext cx="7327544" cy="5196840"/>
          </a:xfrm>
          <a:prstGeom prst="rect">
            <a:avLst/>
          </a:prstGeom>
        </p:spPr>
      </p:pic>
    </p:spTree>
    <p:extLst>
      <p:ext uri="{BB962C8B-B14F-4D97-AF65-F5344CB8AC3E}">
        <p14:creationId xmlns:p14="http://schemas.microsoft.com/office/powerpoint/2010/main" val="336026031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7B61B4-17C2-4E26-B50B-2CCC7DD851DB}"/>
              </a:ext>
            </a:extLst>
          </p:cNvPr>
          <p:cNvSpPr>
            <a:spLocks noGrp="1"/>
          </p:cNvSpPr>
          <p:nvPr>
            <p:ph type="title"/>
          </p:nvPr>
        </p:nvSpPr>
        <p:spPr>
          <a:xfrm>
            <a:off x="1208702" y="0"/>
            <a:ext cx="20116800" cy="2738148"/>
          </a:xfrm>
        </p:spPr>
        <p:txBody>
          <a:bodyPr/>
          <a:lstStyle/>
          <a:p>
            <a:r>
              <a:rPr lang="en-US" dirty="0"/>
              <a:t>EMI Billing Portal</a:t>
            </a:r>
          </a:p>
        </p:txBody>
      </p:sp>
      <p:sp>
        <p:nvSpPr>
          <p:cNvPr id="6" name="TextBox 5">
            <a:extLst>
              <a:ext uri="{FF2B5EF4-FFF2-40B4-BE49-F238E27FC236}">
                <a16:creationId xmlns:a16="http://schemas.microsoft.com/office/drawing/2014/main" id="{39819A24-CFBB-4889-8B01-3CDCCACED5A0}"/>
              </a:ext>
            </a:extLst>
          </p:cNvPr>
          <p:cNvSpPr txBox="1"/>
          <p:nvPr/>
        </p:nvSpPr>
        <p:spPr>
          <a:xfrm>
            <a:off x="14613979" y="3261628"/>
            <a:ext cx="10133046" cy="6863417"/>
          </a:xfrm>
          <a:prstGeom prst="rect">
            <a:avLst/>
          </a:prstGeom>
          <a:noFill/>
        </p:spPr>
        <p:txBody>
          <a:bodyPr wrap="square" rtlCol="0">
            <a:spAutoFit/>
          </a:bodyPr>
          <a:lstStyle/>
          <a:p>
            <a:pPr algn="l"/>
            <a:r>
              <a:rPr lang="en-US" sz="4000" b="0" dirty="0"/>
              <a:t>In the Fall, there will be two invoices</a:t>
            </a:r>
          </a:p>
          <a:p>
            <a:pPr marL="1485900" lvl="1" indent="-571500" algn="l">
              <a:buFont typeface="Arial" panose="020B0604020202020204" pitchFamily="34" charset="0"/>
              <a:buChar char="•"/>
            </a:pPr>
            <a:r>
              <a:rPr lang="en-US" sz="4000" b="0" dirty="0"/>
              <a:t>Look at the Invoice number to determine what invoice you’re reviewing</a:t>
            </a:r>
          </a:p>
          <a:p>
            <a:pPr marL="2400300" lvl="2" indent="-571500" algn="l">
              <a:buFont typeface="Arial" panose="020B0604020202020204" pitchFamily="34" charset="0"/>
              <a:buChar char="•"/>
            </a:pPr>
            <a:r>
              <a:rPr lang="en-US" sz="4000" dirty="0"/>
              <a:t>COMM4752………FALL</a:t>
            </a:r>
          </a:p>
          <a:p>
            <a:pPr marL="2400300" lvl="2" indent="-571500" algn="l">
              <a:buFont typeface="Arial" panose="020B0604020202020204" pitchFamily="34" charset="0"/>
              <a:buChar char="•"/>
            </a:pPr>
            <a:r>
              <a:rPr lang="en-US" sz="4000" dirty="0"/>
              <a:t>COMM4752………ANNUAL</a:t>
            </a:r>
          </a:p>
          <a:p>
            <a:pPr algn="l"/>
            <a:r>
              <a:rPr lang="en-US" sz="4000" b="0" dirty="0"/>
              <a:t>If you make changes to your invoice, you should upload the revised invoice into the billing portal</a:t>
            </a:r>
          </a:p>
          <a:p>
            <a:pPr marL="1485900" lvl="1" indent="-571500" algn="l">
              <a:buFont typeface="Arial" panose="020B0604020202020204" pitchFamily="34" charset="0"/>
              <a:buChar char="•"/>
            </a:pPr>
            <a:r>
              <a:rPr lang="en-US" sz="4000" b="0" dirty="0"/>
              <a:t>Press the “Upload a Document” button.</a:t>
            </a:r>
          </a:p>
        </p:txBody>
      </p:sp>
      <p:pic>
        <p:nvPicPr>
          <p:cNvPr id="9" name="Picture 8">
            <a:extLst>
              <a:ext uri="{FF2B5EF4-FFF2-40B4-BE49-F238E27FC236}">
                <a16:creationId xmlns:a16="http://schemas.microsoft.com/office/drawing/2014/main" id="{AD727494-1ACB-F567-423C-7983FEAF3044}"/>
              </a:ext>
            </a:extLst>
          </p:cNvPr>
          <p:cNvPicPr>
            <a:picLocks noChangeAspect="1"/>
          </p:cNvPicPr>
          <p:nvPr/>
        </p:nvPicPr>
        <p:blipFill>
          <a:blip r:embed="rId2"/>
          <a:stretch>
            <a:fillRect/>
          </a:stretch>
        </p:blipFill>
        <p:spPr>
          <a:xfrm>
            <a:off x="1100966" y="8688484"/>
            <a:ext cx="13392150" cy="2105025"/>
          </a:xfrm>
          <a:prstGeom prst="rect">
            <a:avLst/>
          </a:prstGeom>
        </p:spPr>
      </p:pic>
      <p:pic>
        <p:nvPicPr>
          <p:cNvPr id="11" name="Picture 10">
            <a:extLst>
              <a:ext uri="{FF2B5EF4-FFF2-40B4-BE49-F238E27FC236}">
                <a16:creationId xmlns:a16="http://schemas.microsoft.com/office/drawing/2014/main" id="{0C8D917C-014F-16E0-CB0F-2F984E53D25A}"/>
              </a:ext>
            </a:extLst>
          </p:cNvPr>
          <p:cNvPicPr>
            <a:picLocks noChangeAspect="1"/>
          </p:cNvPicPr>
          <p:nvPr/>
        </p:nvPicPr>
        <p:blipFill>
          <a:blip r:embed="rId3"/>
          <a:stretch>
            <a:fillRect/>
          </a:stretch>
        </p:blipFill>
        <p:spPr>
          <a:xfrm>
            <a:off x="1094402" y="2538443"/>
            <a:ext cx="13277850" cy="5267325"/>
          </a:xfrm>
          <a:prstGeom prst="rect">
            <a:avLst/>
          </a:prstGeom>
        </p:spPr>
      </p:pic>
    </p:spTree>
    <p:extLst>
      <p:ext uri="{BB962C8B-B14F-4D97-AF65-F5344CB8AC3E}">
        <p14:creationId xmlns:p14="http://schemas.microsoft.com/office/powerpoint/2010/main" val="317027668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61A99D-2DD7-4FA1-AAB3-10E986AFB254}"/>
              </a:ext>
            </a:extLst>
          </p:cNvPr>
          <p:cNvSpPr>
            <a:spLocks noGrp="1"/>
          </p:cNvSpPr>
          <p:nvPr>
            <p:ph type="title"/>
          </p:nvPr>
        </p:nvSpPr>
        <p:spPr>
          <a:xfrm>
            <a:off x="1178766" y="0"/>
            <a:ext cx="20116800" cy="2738148"/>
          </a:xfrm>
        </p:spPr>
        <p:txBody>
          <a:bodyPr/>
          <a:lstStyle/>
          <a:p>
            <a:r>
              <a:rPr lang="en-US" dirty="0" err="1"/>
              <a:t>ePR</a:t>
            </a:r>
            <a:r>
              <a:rPr lang="en-US" dirty="0"/>
              <a:t> – UHCSR/EMI</a:t>
            </a:r>
          </a:p>
        </p:txBody>
      </p:sp>
      <p:sp>
        <p:nvSpPr>
          <p:cNvPr id="4" name="Content Placeholder 2">
            <a:extLst>
              <a:ext uri="{FF2B5EF4-FFF2-40B4-BE49-F238E27FC236}">
                <a16:creationId xmlns:a16="http://schemas.microsoft.com/office/drawing/2014/main" id="{12D882AC-6FC1-4DC4-A50D-A594254A47A4}"/>
              </a:ext>
            </a:extLst>
          </p:cNvPr>
          <p:cNvSpPr>
            <a:spLocks noGrp="1"/>
          </p:cNvSpPr>
          <p:nvPr>
            <p:ph idx="1"/>
          </p:nvPr>
        </p:nvSpPr>
        <p:spPr>
          <a:xfrm>
            <a:off x="1711354" y="3772375"/>
            <a:ext cx="9525812" cy="7592314"/>
          </a:xfrm>
        </p:spPr>
        <p:txBody>
          <a:bodyPr>
            <a:normAutofit/>
          </a:bodyPr>
          <a:lstStyle/>
          <a:p>
            <a:r>
              <a:rPr lang="en-US" sz="2400" dirty="0"/>
              <a:t>Select payment type: </a:t>
            </a:r>
            <a:r>
              <a:rPr lang="en-US" sz="2400" b="1" dirty="0"/>
              <a:t>Student &amp; Education Payments</a:t>
            </a:r>
          </a:p>
          <a:p>
            <a:r>
              <a:rPr lang="en-US" sz="2400" dirty="0"/>
              <a:t>Vendor Number: </a:t>
            </a:r>
          </a:p>
          <a:p>
            <a:pPr lvl="1"/>
            <a:r>
              <a:rPr lang="en-US" sz="2400" b="1" dirty="0"/>
              <a:t>0000041392-United Healthcare Student Resources</a:t>
            </a:r>
          </a:p>
          <a:p>
            <a:pPr lvl="1"/>
            <a:r>
              <a:rPr lang="en-US" sz="2400" b="1" dirty="0"/>
              <a:t>0000281879 – EMI Health </a:t>
            </a:r>
          </a:p>
          <a:p>
            <a:r>
              <a:rPr lang="en-US" sz="2400" dirty="0"/>
              <a:t>Use Account Number: </a:t>
            </a:r>
            <a:r>
              <a:rPr lang="en-US" sz="2400" b="1" dirty="0"/>
              <a:t>65810 – Student Insurance</a:t>
            </a:r>
          </a:p>
        </p:txBody>
      </p:sp>
      <p:pic>
        <p:nvPicPr>
          <p:cNvPr id="6" name="Picture 5">
            <a:extLst>
              <a:ext uri="{FF2B5EF4-FFF2-40B4-BE49-F238E27FC236}">
                <a16:creationId xmlns:a16="http://schemas.microsoft.com/office/drawing/2014/main" id="{402A5BED-50B3-422E-A8A4-D472777808D5}"/>
              </a:ext>
            </a:extLst>
          </p:cNvPr>
          <p:cNvPicPr>
            <a:picLocks noChangeAspect="1"/>
          </p:cNvPicPr>
          <p:nvPr/>
        </p:nvPicPr>
        <p:blipFill>
          <a:blip r:embed="rId3"/>
          <a:stretch>
            <a:fillRect/>
          </a:stretch>
        </p:blipFill>
        <p:spPr>
          <a:xfrm>
            <a:off x="11952631" y="4569068"/>
            <a:ext cx="11448541" cy="4577863"/>
          </a:xfrm>
          <a:prstGeom prst="rect">
            <a:avLst/>
          </a:prstGeom>
        </p:spPr>
      </p:pic>
    </p:spTree>
    <p:extLst>
      <p:ext uri="{BB962C8B-B14F-4D97-AF65-F5344CB8AC3E}">
        <p14:creationId xmlns:p14="http://schemas.microsoft.com/office/powerpoint/2010/main" val="335243992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D08B44-2071-444C-B375-AC4C5431BD2F}"/>
              </a:ext>
            </a:extLst>
          </p:cNvPr>
          <p:cNvSpPr>
            <a:spLocks noGrp="1"/>
          </p:cNvSpPr>
          <p:nvPr>
            <p:ph type="title"/>
          </p:nvPr>
        </p:nvSpPr>
        <p:spPr/>
        <p:txBody>
          <a:bodyPr/>
          <a:lstStyle/>
          <a:p>
            <a:r>
              <a:rPr lang="en-US" dirty="0"/>
              <a:t>Scholarship Administration</a:t>
            </a:r>
          </a:p>
        </p:txBody>
      </p:sp>
      <p:sp>
        <p:nvSpPr>
          <p:cNvPr id="2" name="Content Placeholder 1">
            <a:extLst>
              <a:ext uri="{FF2B5EF4-FFF2-40B4-BE49-F238E27FC236}">
                <a16:creationId xmlns:a16="http://schemas.microsoft.com/office/drawing/2014/main" id="{7A522A84-642A-46C5-A5DF-2CF732F5EEEF}"/>
              </a:ext>
            </a:extLst>
          </p:cNvPr>
          <p:cNvSpPr>
            <a:spLocks noGrp="1"/>
          </p:cNvSpPr>
          <p:nvPr>
            <p:ph idx="1"/>
          </p:nvPr>
        </p:nvSpPr>
        <p:spPr>
          <a:xfrm>
            <a:off x="1599789" y="4069242"/>
            <a:ext cx="8345399" cy="7444296"/>
          </a:xfrm>
        </p:spPr>
        <p:txBody>
          <a:bodyPr>
            <a:normAutofit fontScale="92500" lnSpcReduction="10000"/>
          </a:bodyPr>
          <a:lstStyle/>
          <a:p>
            <a:r>
              <a:rPr lang="en-US" sz="3200" dirty="0"/>
              <a:t>Payments made on behalf of a student should be recorded in Scholarship Admin</a:t>
            </a:r>
          </a:p>
          <a:p>
            <a:pPr lvl="1"/>
            <a:r>
              <a:rPr lang="en-US" sz="3200" dirty="0"/>
              <a:t>Misc. Item Type </a:t>
            </a:r>
          </a:p>
          <a:p>
            <a:pPr lvl="2"/>
            <a:r>
              <a:rPr lang="en-US" sz="3200" dirty="0"/>
              <a:t>Can report one total (Health + Vision/Dental)</a:t>
            </a:r>
          </a:p>
          <a:p>
            <a:pPr lvl="2"/>
            <a:r>
              <a:rPr lang="en-US" sz="3200" dirty="0"/>
              <a:t>If paying semester invoices, report Fall 2023 and Spring 2024 amounts</a:t>
            </a:r>
          </a:p>
          <a:p>
            <a:pPr lvl="2"/>
            <a:r>
              <a:rPr lang="en-US" sz="3200" dirty="0"/>
              <a:t>If paying an annual invoice, report the amount in the semester bill was paid</a:t>
            </a:r>
          </a:p>
        </p:txBody>
      </p:sp>
      <p:pic>
        <p:nvPicPr>
          <p:cNvPr id="4" name="Picture 3">
            <a:extLst>
              <a:ext uri="{FF2B5EF4-FFF2-40B4-BE49-F238E27FC236}">
                <a16:creationId xmlns:a16="http://schemas.microsoft.com/office/drawing/2014/main" id="{AF760F1D-49DB-4CEC-933D-B1624A2C2F8C}"/>
              </a:ext>
            </a:extLst>
          </p:cNvPr>
          <p:cNvPicPr>
            <a:picLocks noChangeAspect="1"/>
          </p:cNvPicPr>
          <p:nvPr/>
        </p:nvPicPr>
        <p:blipFill>
          <a:blip r:embed="rId3"/>
          <a:stretch>
            <a:fillRect/>
          </a:stretch>
        </p:blipFill>
        <p:spPr>
          <a:xfrm>
            <a:off x="12192000" y="2565828"/>
            <a:ext cx="3684424" cy="3006828"/>
          </a:xfrm>
          <a:prstGeom prst="rect">
            <a:avLst/>
          </a:prstGeom>
        </p:spPr>
      </p:pic>
      <p:pic>
        <p:nvPicPr>
          <p:cNvPr id="5" name="Picture 4">
            <a:extLst>
              <a:ext uri="{FF2B5EF4-FFF2-40B4-BE49-F238E27FC236}">
                <a16:creationId xmlns:a16="http://schemas.microsoft.com/office/drawing/2014/main" id="{EB889E12-AF45-4997-93FB-0B4411F7FC2C}"/>
              </a:ext>
            </a:extLst>
          </p:cNvPr>
          <p:cNvPicPr>
            <a:picLocks noChangeAspect="1"/>
          </p:cNvPicPr>
          <p:nvPr/>
        </p:nvPicPr>
        <p:blipFill>
          <a:blip r:embed="rId4"/>
          <a:stretch>
            <a:fillRect/>
          </a:stretch>
        </p:blipFill>
        <p:spPr>
          <a:xfrm>
            <a:off x="16810487" y="3478692"/>
            <a:ext cx="4400550" cy="1181100"/>
          </a:xfrm>
          <a:prstGeom prst="rect">
            <a:avLst/>
          </a:prstGeom>
        </p:spPr>
      </p:pic>
      <p:pic>
        <p:nvPicPr>
          <p:cNvPr id="6" name="Picture 5">
            <a:extLst>
              <a:ext uri="{FF2B5EF4-FFF2-40B4-BE49-F238E27FC236}">
                <a16:creationId xmlns:a16="http://schemas.microsoft.com/office/drawing/2014/main" id="{DCEB362B-8428-4235-A5D7-9A9C46D65253}"/>
              </a:ext>
            </a:extLst>
          </p:cNvPr>
          <p:cNvPicPr>
            <a:picLocks noChangeAspect="1"/>
          </p:cNvPicPr>
          <p:nvPr/>
        </p:nvPicPr>
        <p:blipFill>
          <a:blip r:embed="rId5"/>
          <a:stretch>
            <a:fillRect/>
          </a:stretch>
        </p:blipFill>
        <p:spPr>
          <a:xfrm>
            <a:off x="10142917" y="5965703"/>
            <a:ext cx="13335140" cy="673252"/>
          </a:xfrm>
          <a:prstGeom prst="rect">
            <a:avLst/>
          </a:prstGeom>
        </p:spPr>
      </p:pic>
      <p:pic>
        <p:nvPicPr>
          <p:cNvPr id="9" name="Picture 8">
            <a:extLst>
              <a:ext uri="{FF2B5EF4-FFF2-40B4-BE49-F238E27FC236}">
                <a16:creationId xmlns:a16="http://schemas.microsoft.com/office/drawing/2014/main" id="{49C7FAB4-355F-BF3E-AE59-29703C55FCAB}"/>
              </a:ext>
            </a:extLst>
          </p:cNvPr>
          <p:cNvPicPr>
            <a:picLocks noChangeAspect="1"/>
          </p:cNvPicPr>
          <p:nvPr/>
        </p:nvPicPr>
        <p:blipFill>
          <a:blip r:embed="rId6"/>
          <a:stretch>
            <a:fillRect/>
          </a:stretch>
        </p:blipFill>
        <p:spPr>
          <a:xfrm>
            <a:off x="10967225" y="7475156"/>
            <a:ext cx="12570042" cy="3841214"/>
          </a:xfrm>
          <a:prstGeom prst="rect">
            <a:avLst/>
          </a:prstGeom>
        </p:spPr>
      </p:pic>
    </p:spTree>
    <p:extLst>
      <p:ext uri="{BB962C8B-B14F-4D97-AF65-F5344CB8AC3E}">
        <p14:creationId xmlns:p14="http://schemas.microsoft.com/office/powerpoint/2010/main" val="221821572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F29D935B-8413-2A41-9071-7E8F5B78C523}"/>
              </a:ext>
            </a:extLst>
          </p:cNvPr>
          <p:cNvSpPr>
            <a:spLocks noGrp="1" noChangeArrowheads="1"/>
          </p:cNvSpPr>
          <p:nvPr>
            <p:ph type="title"/>
          </p:nvPr>
        </p:nvSpPr>
        <p:spPr/>
        <p:txBody>
          <a:bodyPr/>
          <a:lstStyle/>
          <a:p>
            <a:r>
              <a:rPr lang="en-US" altLang="en-US" sz="11250" dirty="0"/>
              <a:t>Upcoming Workshops</a:t>
            </a:r>
          </a:p>
        </p:txBody>
      </p:sp>
      <p:sp>
        <p:nvSpPr>
          <p:cNvPr id="18434" name="Content Placeholder 2">
            <a:extLst>
              <a:ext uri="{FF2B5EF4-FFF2-40B4-BE49-F238E27FC236}">
                <a16:creationId xmlns:a16="http://schemas.microsoft.com/office/drawing/2014/main" id="{D7E6357E-FAF0-964B-A4B6-52E6D73DC897}"/>
              </a:ext>
            </a:extLst>
          </p:cNvPr>
          <p:cNvSpPr>
            <a:spLocks noGrp="1" noChangeArrowheads="1"/>
          </p:cNvSpPr>
          <p:nvPr>
            <p:ph idx="1"/>
          </p:nvPr>
        </p:nvSpPr>
        <p:spPr>
          <a:xfrm>
            <a:off x="2892829" y="3893345"/>
            <a:ext cx="18238123" cy="6347936"/>
          </a:xfrm>
        </p:spPr>
        <p:txBody>
          <a:bodyPr/>
          <a:lstStyle/>
          <a:p>
            <a:pPr>
              <a:spcBef>
                <a:spcPts val="1688"/>
              </a:spcBef>
              <a:defRPr/>
            </a:pPr>
            <a:r>
              <a:rPr lang="en-US" altLang="en-US" sz="4781" dirty="0"/>
              <a:t>July 6, 11am – TBP Fall Prep F&amp;Q</a:t>
            </a:r>
          </a:p>
          <a:p>
            <a:pPr>
              <a:spcBef>
                <a:spcPts val="1688"/>
              </a:spcBef>
              <a:defRPr/>
            </a:pPr>
            <a:r>
              <a:rPr lang="en-US" altLang="en-US" sz="4781" dirty="0"/>
              <a:t>August 2, 11am – Graduate School Funding Opportunities </a:t>
            </a:r>
          </a:p>
        </p:txBody>
      </p:sp>
    </p:spTree>
    <p:extLst>
      <p:ext uri="{BB962C8B-B14F-4D97-AF65-F5344CB8AC3E}">
        <p14:creationId xmlns:p14="http://schemas.microsoft.com/office/powerpoint/2010/main" val="412277994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49444-2E01-1044-82CC-778AE148D338}"/>
              </a:ext>
            </a:extLst>
          </p:cNvPr>
          <p:cNvSpPr>
            <a:spLocks noGrp="1"/>
          </p:cNvSpPr>
          <p:nvPr>
            <p:ph type="title"/>
          </p:nvPr>
        </p:nvSpPr>
        <p:spPr/>
        <p:txBody>
          <a:bodyPr/>
          <a:lstStyle/>
          <a:p>
            <a:r>
              <a:rPr lang="en-US" dirty="0"/>
              <a:t>Questions? </a:t>
            </a:r>
          </a:p>
        </p:txBody>
      </p:sp>
      <p:sp>
        <p:nvSpPr>
          <p:cNvPr id="3" name="Text Placeholder 2">
            <a:extLst>
              <a:ext uri="{FF2B5EF4-FFF2-40B4-BE49-F238E27FC236}">
                <a16:creationId xmlns:a16="http://schemas.microsoft.com/office/drawing/2014/main" id="{66A78991-C811-D54B-A5F4-FCB36558EBDC}"/>
              </a:ext>
            </a:extLst>
          </p:cNvPr>
          <p:cNvSpPr>
            <a:spLocks noGrp="1"/>
          </p:cNvSpPr>
          <p:nvPr>
            <p:ph type="body" idx="1"/>
          </p:nvPr>
        </p:nvSpPr>
        <p:spPr>
          <a:xfrm>
            <a:off x="3690850" y="3149600"/>
            <a:ext cx="19816849" cy="8754226"/>
          </a:xfrm>
        </p:spPr>
        <p:txBody>
          <a:bodyPr>
            <a:normAutofit/>
          </a:bodyPr>
          <a:lstStyle/>
          <a:p>
            <a:pPr marL="0" indent="0">
              <a:spcBef>
                <a:spcPts val="1200"/>
              </a:spcBef>
              <a:buNone/>
            </a:pPr>
            <a:r>
              <a:rPr lang="en-US" b="1" dirty="0"/>
              <a:t>LoGan Gowers</a:t>
            </a:r>
          </a:p>
          <a:p>
            <a:pPr marL="0" indent="0">
              <a:spcBef>
                <a:spcPts val="1200"/>
              </a:spcBef>
              <a:buNone/>
            </a:pPr>
            <a:r>
              <a:rPr lang="en-US" sz="4200" dirty="0"/>
              <a:t>Tuition Benefit Administrator</a:t>
            </a:r>
          </a:p>
          <a:p>
            <a:pPr marL="0" indent="0">
              <a:spcBef>
                <a:spcPts val="1200"/>
              </a:spcBef>
              <a:buNone/>
            </a:pPr>
            <a:r>
              <a:rPr lang="en-US" sz="4200" dirty="0"/>
              <a:t>Graduate School </a:t>
            </a:r>
          </a:p>
          <a:p>
            <a:pPr marL="0" indent="0">
              <a:spcBef>
                <a:spcPts val="1200"/>
              </a:spcBef>
              <a:buNone/>
            </a:pPr>
            <a:r>
              <a:rPr lang="en-US" sz="4200" dirty="0"/>
              <a:t>801-585-1372</a:t>
            </a:r>
          </a:p>
          <a:p>
            <a:pPr marL="0" indent="0">
              <a:spcBef>
                <a:spcPts val="1200"/>
              </a:spcBef>
              <a:buNone/>
            </a:pPr>
            <a:r>
              <a:rPr lang="en-US" sz="4200" dirty="0">
                <a:hlinkClick r:id="rId2"/>
              </a:rPr>
              <a:t>L.Gowers@utah.edu</a:t>
            </a:r>
            <a:endParaRPr lang="en-US" sz="4200" dirty="0"/>
          </a:p>
          <a:p>
            <a:pPr marL="0" indent="0">
              <a:spcBef>
                <a:spcPts val="1200"/>
              </a:spcBef>
              <a:buNone/>
            </a:pPr>
            <a:endParaRPr lang="en-US" sz="4200" dirty="0"/>
          </a:p>
          <a:p>
            <a:pPr marL="0" indent="0">
              <a:spcBef>
                <a:spcPts val="1200"/>
              </a:spcBef>
              <a:buNone/>
            </a:pPr>
            <a:r>
              <a:rPr lang="en-US" sz="4200" dirty="0"/>
              <a:t>For general Tuition Benefit Program assistance, email </a:t>
            </a:r>
            <a:r>
              <a:rPr lang="en-US" sz="4200" dirty="0">
                <a:hlinkClick r:id="rId3"/>
              </a:rPr>
              <a:t>tuitionbenefit@utah.edu</a:t>
            </a:r>
            <a:r>
              <a:rPr lang="en-US" sz="4200" dirty="0"/>
              <a:t> </a:t>
            </a:r>
          </a:p>
          <a:p>
            <a:pPr marL="0" indent="0">
              <a:spcBef>
                <a:spcPts val="1200"/>
              </a:spcBef>
              <a:buNone/>
            </a:pPr>
            <a:r>
              <a:rPr lang="en-US" sz="4200" dirty="0"/>
              <a:t>For fellowship concerns, email </a:t>
            </a:r>
            <a:r>
              <a:rPr lang="en-US" sz="4200" dirty="0">
                <a:hlinkClick r:id="rId4"/>
              </a:rPr>
              <a:t>fellowships@gradschool.utah.edu</a:t>
            </a:r>
            <a:r>
              <a:rPr lang="en-US" sz="4200" dirty="0"/>
              <a:t> </a:t>
            </a:r>
          </a:p>
          <a:p>
            <a:pPr marL="0" indent="0">
              <a:spcBef>
                <a:spcPts val="1200"/>
              </a:spcBef>
              <a:buNone/>
            </a:pPr>
            <a:r>
              <a:rPr lang="en-US" sz="4200" dirty="0"/>
              <a:t>To schedule meetings, email </a:t>
            </a:r>
            <a:r>
              <a:rPr lang="en-US" sz="4200" dirty="0">
                <a:hlinkClick r:id="rId2"/>
              </a:rPr>
              <a:t>L.Gowers@utah.edu</a:t>
            </a:r>
            <a:endParaRPr lang="en-US" sz="4200" dirty="0"/>
          </a:p>
        </p:txBody>
      </p:sp>
      <p:sp>
        <p:nvSpPr>
          <p:cNvPr id="4" name="TextBox 3">
            <a:extLst>
              <a:ext uri="{FF2B5EF4-FFF2-40B4-BE49-F238E27FC236}">
                <a16:creationId xmlns:a16="http://schemas.microsoft.com/office/drawing/2014/main" id="{692EDE33-D683-EFD9-AC7B-D5C6D9B025CA}"/>
              </a:ext>
            </a:extLst>
          </p:cNvPr>
          <p:cNvSpPr txBox="1"/>
          <p:nvPr/>
        </p:nvSpPr>
        <p:spPr>
          <a:xfrm>
            <a:off x="5555705" y="11435335"/>
            <a:ext cx="14517189"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000" b="1" i="1" u="none" strike="noStrike" kern="0" cap="none" spc="0" normalizeH="0" baseline="0" noProof="0" dirty="0">
                <a:ln>
                  <a:noFill/>
                </a:ln>
                <a:solidFill>
                  <a:srgbClr val="000000"/>
                </a:solidFill>
                <a:effectLst/>
                <a:uLnTx/>
                <a:uFillTx/>
                <a:latin typeface="Helvetica Neue"/>
                <a:ea typeface="Helvetica Neue"/>
                <a:cs typeface="Helvetica Neue"/>
                <a:sym typeface="Helvetica Neue"/>
              </a:rPr>
              <a:t>A copy of this presentation (both slides and video) will be made available on our website under “Coordinator Resources” within the next few days.</a:t>
            </a:r>
          </a:p>
        </p:txBody>
      </p:sp>
    </p:spTree>
    <p:extLst>
      <p:ext uri="{BB962C8B-B14F-4D97-AF65-F5344CB8AC3E}">
        <p14:creationId xmlns:p14="http://schemas.microsoft.com/office/powerpoint/2010/main" val="28227809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B8B1FF-AA9F-448F-8A30-35E38CC96E76}"/>
              </a:ext>
            </a:extLst>
          </p:cNvPr>
          <p:cNvSpPr>
            <a:spLocks noGrp="1"/>
          </p:cNvSpPr>
          <p:nvPr>
            <p:ph type="title"/>
          </p:nvPr>
        </p:nvSpPr>
        <p:spPr/>
        <p:txBody>
          <a:bodyPr/>
          <a:lstStyle/>
          <a:p>
            <a:r>
              <a:rPr lang="en-US" dirty="0"/>
              <a:t>What is GSHIP?</a:t>
            </a:r>
          </a:p>
        </p:txBody>
      </p:sp>
      <p:sp>
        <p:nvSpPr>
          <p:cNvPr id="2" name="Content Placeholder 1">
            <a:extLst>
              <a:ext uri="{FF2B5EF4-FFF2-40B4-BE49-F238E27FC236}">
                <a16:creationId xmlns:a16="http://schemas.microsoft.com/office/drawing/2014/main" id="{883C7D41-6CC3-4E19-B678-A223BB7CA7F3}"/>
              </a:ext>
            </a:extLst>
          </p:cNvPr>
          <p:cNvSpPr>
            <a:spLocks noGrp="1"/>
          </p:cNvSpPr>
          <p:nvPr>
            <p:ph idx="1"/>
          </p:nvPr>
        </p:nvSpPr>
        <p:spPr>
          <a:xfrm>
            <a:off x="2194560" y="4182847"/>
            <a:ext cx="20116800" cy="7521782"/>
          </a:xfrm>
        </p:spPr>
        <p:txBody>
          <a:bodyPr>
            <a:normAutofit fontScale="77500" lnSpcReduction="20000"/>
          </a:bodyPr>
          <a:lstStyle/>
          <a:p>
            <a:pPr>
              <a:buFont typeface="Arial" panose="020B0604020202020204" pitchFamily="34" charset="0"/>
              <a:buChar char="•"/>
            </a:pPr>
            <a:r>
              <a:rPr lang="en-US" dirty="0"/>
              <a:t>The official insurance program administered by the Graduate School, for those students who qualify for subsidized insurance through the tuition benefit program.</a:t>
            </a:r>
          </a:p>
          <a:p>
            <a:pPr lvl="1">
              <a:buFont typeface="Arial" panose="020B0604020202020204" pitchFamily="34" charset="0"/>
              <a:buChar char="•"/>
            </a:pPr>
            <a:r>
              <a:rPr lang="en-US" dirty="0"/>
              <a:t>Coverage for dependents is </a:t>
            </a:r>
            <a:r>
              <a:rPr lang="en-US" b="1" dirty="0"/>
              <a:t>NOT</a:t>
            </a:r>
            <a:r>
              <a:rPr lang="en-US" dirty="0"/>
              <a:t> subsidized</a:t>
            </a:r>
          </a:p>
          <a:p>
            <a:pPr lvl="2">
              <a:buFont typeface="Arial" panose="020B0604020202020204" pitchFamily="34" charset="0"/>
              <a:buChar char="•"/>
            </a:pPr>
            <a:r>
              <a:rPr lang="en-US" dirty="0"/>
              <a:t>The department/program may offer dependent coverage through department paid insurance</a:t>
            </a:r>
          </a:p>
          <a:p>
            <a:pPr>
              <a:buFont typeface="Arial" panose="020B0604020202020204" pitchFamily="34" charset="0"/>
              <a:buChar char="•"/>
            </a:pPr>
            <a:r>
              <a:rPr lang="en-US" dirty="0"/>
              <a:t>Health insurance carrier is UHCSR </a:t>
            </a:r>
            <a:r>
              <a:rPr lang="en-US" i="1" dirty="0"/>
              <a:t>(United Healthcare Student Resources)</a:t>
            </a:r>
          </a:p>
          <a:p>
            <a:pPr lvl="1">
              <a:buFont typeface="Arial" panose="020B0604020202020204" pitchFamily="34" charset="0"/>
              <a:buChar char="•"/>
            </a:pPr>
            <a:r>
              <a:rPr lang="en-US" dirty="0"/>
              <a:t>Same student health insurance policy offered to all U students</a:t>
            </a:r>
          </a:p>
          <a:p>
            <a:pPr>
              <a:buFont typeface="Arial" panose="020B0604020202020204" pitchFamily="34" charset="0"/>
              <a:buChar char="•"/>
            </a:pPr>
            <a:r>
              <a:rPr lang="en-US" dirty="0"/>
              <a:t>Vision/Dental insurance carrier is EMI </a:t>
            </a:r>
            <a:r>
              <a:rPr lang="en-US" i="1" dirty="0"/>
              <a:t>(Educators Mutual Insurance)</a:t>
            </a:r>
          </a:p>
        </p:txBody>
      </p:sp>
    </p:spTree>
    <p:extLst>
      <p:ext uri="{BB962C8B-B14F-4D97-AF65-F5344CB8AC3E}">
        <p14:creationId xmlns:p14="http://schemas.microsoft.com/office/powerpoint/2010/main" val="2611324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B8B1FF-AA9F-448F-8A30-35E38CC96E76}"/>
              </a:ext>
            </a:extLst>
          </p:cNvPr>
          <p:cNvSpPr>
            <a:spLocks noGrp="1"/>
          </p:cNvSpPr>
          <p:nvPr>
            <p:ph type="title"/>
          </p:nvPr>
        </p:nvSpPr>
        <p:spPr/>
        <p:txBody>
          <a:bodyPr/>
          <a:lstStyle/>
          <a:p>
            <a:r>
              <a:rPr lang="en-US" dirty="0"/>
              <a:t>Effective Dates</a:t>
            </a:r>
          </a:p>
        </p:txBody>
      </p:sp>
      <p:sp>
        <p:nvSpPr>
          <p:cNvPr id="4" name="Text Placeholder 1">
            <a:extLst>
              <a:ext uri="{FF2B5EF4-FFF2-40B4-BE49-F238E27FC236}">
                <a16:creationId xmlns:a16="http://schemas.microsoft.com/office/drawing/2014/main" id="{34ED8EA8-C43D-8AB1-05A1-00BC7A93F66C}"/>
              </a:ext>
            </a:extLst>
          </p:cNvPr>
          <p:cNvSpPr txBox="1">
            <a:spLocks/>
          </p:cNvSpPr>
          <p:nvPr/>
        </p:nvSpPr>
        <p:spPr>
          <a:xfrm>
            <a:off x="2194560" y="4114800"/>
            <a:ext cx="9279472" cy="1472564"/>
          </a:xfrm>
          <a:prstGeom prst="rect">
            <a:avLst/>
          </a:prstGeom>
          <a:noFill/>
          <a:ln w="28575">
            <a:solidFill>
              <a:schemeClr val="tx1"/>
            </a:solidFill>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lgn="ctr" hangingPunct="1">
              <a:buNone/>
            </a:pPr>
            <a:r>
              <a:rPr lang="en-US" dirty="0">
                <a:solidFill>
                  <a:srgbClr val="282828"/>
                </a:solidFill>
              </a:rPr>
              <a:t>GSHIP</a:t>
            </a:r>
          </a:p>
        </p:txBody>
      </p:sp>
      <p:sp>
        <p:nvSpPr>
          <p:cNvPr id="5" name="Content Placeholder 2">
            <a:extLst>
              <a:ext uri="{FF2B5EF4-FFF2-40B4-BE49-F238E27FC236}">
                <a16:creationId xmlns:a16="http://schemas.microsoft.com/office/drawing/2014/main" id="{4381B110-8D6D-5582-6BEE-D9E96D9C12D1}"/>
              </a:ext>
            </a:extLst>
          </p:cNvPr>
          <p:cNvSpPr txBox="1">
            <a:spLocks/>
          </p:cNvSpPr>
          <p:nvPr/>
        </p:nvSpPr>
        <p:spPr>
          <a:xfrm>
            <a:off x="2194560" y="5916549"/>
            <a:ext cx="9279472" cy="5821642"/>
          </a:xfrm>
          <a:prstGeom prst="rect">
            <a:avLst/>
          </a:prstGeom>
          <a:noFill/>
          <a:ln w="28575">
            <a:solidFill>
              <a:schemeClr val="tx1"/>
            </a:solidFill>
          </a:ln>
        </p:spPr>
        <p:txBody>
          <a:bodyPr>
            <a:normAutofit/>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hangingPunct="1">
              <a:buNone/>
            </a:pPr>
            <a:r>
              <a:rPr lang="en-US" dirty="0"/>
              <a:t>Fall Semester</a:t>
            </a:r>
          </a:p>
          <a:p>
            <a:pPr lvl="1" hangingPunct="1">
              <a:buFont typeface="Arial" panose="020B0604020202020204" pitchFamily="34" charset="0"/>
              <a:buChar char="•"/>
            </a:pPr>
            <a:r>
              <a:rPr lang="en-US" dirty="0"/>
              <a:t>8/16 – 12/31</a:t>
            </a:r>
          </a:p>
          <a:p>
            <a:pPr marL="0" indent="0" hangingPunct="1">
              <a:buNone/>
            </a:pPr>
            <a:r>
              <a:rPr lang="en-US" dirty="0"/>
              <a:t>Spring/Summer Semester</a:t>
            </a:r>
          </a:p>
          <a:p>
            <a:pPr lvl="1" hangingPunct="1">
              <a:buFont typeface="Arial" panose="020B0604020202020204" pitchFamily="34" charset="0"/>
              <a:buChar char="•"/>
            </a:pPr>
            <a:r>
              <a:rPr lang="en-US" dirty="0"/>
              <a:t>1/1 – 8/15</a:t>
            </a:r>
          </a:p>
        </p:txBody>
      </p:sp>
      <p:sp>
        <p:nvSpPr>
          <p:cNvPr id="6" name="Text Placeholder 3">
            <a:extLst>
              <a:ext uri="{FF2B5EF4-FFF2-40B4-BE49-F238E27FC236}">
                <a16:creationId xmlns:a16="http://schemas.microsoft.com/office/drawing/2014/main" id="{53E22449-3020-BF74-4D6D-840CB312E199}"/>
              </a:ext>
            </a:extLst>
          </p:cNvPr>
          <p:cNvSpPr txBox="1">
            <a:spLocks/>
          </p:cNvSpPr>
          <p:nvPr/>
        </p:nvSpPr>
        <p:spPr>
          <a:xfrm>
            <a:off x="13031888" y="4114800"/>
            <a:ext cx="9279472" cy="1472564"/>
          </a:xfrm>
          <a:prstGeom prst="rect">
            <a:avLst/>
          </a:prstGeom>
          <a:noFill/>
          <a:ln w="28575">
            <a:solidFill>
              <a:schemeClr val="tx1"/>
            </a:solidFill>
          </a:ln>
        </p:spPr>
        <p:txBody>
          <a:bodyPr anchor="ct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lgn="ctr" hangingPunct="1">
              <a:buNone/>
            </a:pPr>
            <a:r>
              <a:rPr lang="en-US" dirty="0"/>
              <a:t>Department-paid</a:t>
            </a:r>
          </a:p>
        </p:txBody>
      </p:sp>
      <p:sp>
        <p:nvSpPr>
          <p:cNvPr id="7" name="Content Placeholder 4">
            <a:extLst>
              <a:ext uri="{FF2B5EF4-FFF2-40B4-BE49-F238E27FC236}">
                <a16:creationId xmlns:a16="http://schemas.microsoft.com/office/drawing/2014/main" id="{EE093930-9EDF-54EC-E61C-D699823270A2}"/>
              </a:ext>
            </a:extLst>
          </p:cNvPr>
          <p:cNvSpPr txBox="1">
            <a:spLocks/>
          </p:cNvSpPr>
          <p:nvPr/>
        </p:nvSpPr>
        <p:spPr>
          <a:xfrm>
            <a:off x="13031888" y="5916547"/>
            <a:ext cx="9279472" cy="5821642"/>
          </a:xfrm>
          <a:prstGeom prst="rect">
            <a:avLst/>
          </a:prstGeom>
          <a:noFill/>
          <a:ln w="28575">
            <a:solidFill>
              <a:schemeClr val="tx1"/>
            </a:solidFill>
          </a:ln>
        </p:spPr>
        <p:txBody>
          <a:bodyPr>
            <a:normAutofit fontScale="92500" lnSpcReduction="1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buFont typeface="Arial" panose="020B0604020202020204" pitchFamily="34" charset="0"/>
              <a:buChar char="•"/>
            </a:pPr>
            <a:r>
              <a:rPr lang="en-US"/>
              <a:t>Departments have flexibility to add students during the semester</a:t>
            </a:r>
          </a:p>
          <a:p>
            <a:pPr hangingPunct="1">
              <a:buFont typeface="Arial" panose="020B0604020202020204" pitchFamily="34" charset="0"/>
              <a:buChar char="•"/>
            </a:pPr>
            <a:r>
              <a:rPr lang="en-US"/>
              <a:t>They can also have Fall, Spring, Summer only coverage</a:t>
            </a:r>
          </a:p>
          <a:p>
            <a:pPr hangingPunct="1">
              <a:buFont typeface="Arial" panose="020B0604020202020204" pitchFamily="34" charset="0"/>
              <a:buChar char="•"/>
            </a:pPr>
            <a:r>
              <a:rPr lang="en-US"/>
              <a:t>We’ve had instances where departments have added coverage mid-month</a:t>
            </a:r>
            <a:endParaRPr lang="en-US" dirty="0"/>
          </a:p>
        </p:txBody>
      </p:sp>
    </p:spTree>
    <p:extLst>
      <p:ext uri="{BB962C8B-B14F-4D97-AF65-F5344CB8AC3E}">
        <p14:creationId xmlns:p14="http://schemas.microsoft.com/office/powerpoint/2010/main" val="29911931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B8B1FF-AA9F-448F-8A30-35E38CC96E76}"/>
              </a:ext>
            </a:extLst>
          </p:cNvPr>
          <p:cNvSpPr>
            <a:spLocks noGrp="1"/>
          </p:cNvSpPr>
          <p:nvPr>
            <p:ph type="title"/>
          </p:nvPr>
        </p:nvSpPr>
        <p:spPr/>
        <p:txBody>
          <a:bodyPr/>
          <a:lstStyle/>
          <a:p>
            <a:r>
              <a:rPr lang="en-US" dirty="0"/>
              <a:t>Eligibility</a:t>
            </a:r>
          </a:p>
        </p:txBody>
      </p:sp>
      <p:sp>
        <p:nvSpPr>
          <p:cNvPr id="2" name="Content Placeholder 1">
            <a:extLst>
              <a:ext uri="{FF2B5EF4-FFF2-40B4-BE49-F238E27FC236}">
                <a16:creationId xmlns:a16="http://schemas.microsoft.com/office/drawing/2014/main" id="{90715839-0B54-EEF6-654C-508F2D9DAE5B}"/>
              </a:ext>
            </a:extLst>
          </p:cNvPr>
          <p:cNvSpPr>
            <a:spLocks noGrp="1"/>
          </p:cNvSpPr>
          <p:nvPr>
            <p:ph sz="half" idx="1"/>
          </p:nvPr>
        </p:nvSpPr>
        <p:spPr>
          <a:xfrm>
            <a:off x="2194559" y="4878247"/>
            <a:ext cx="9729962" cy="8102244"/>
          </a:xfrm>
          <a:ln w="38100">
            <a:solidFill>
              <a:schemeClr val="tx1"/>
            </a:solidFill>
          </a:ln>
        </p:spPr>
        <p:txBody>
          <a:bodyPr>
            <a:normAutofit/>
          </a:bodyPr>
          <a:lstStyle/>
          <a:p>
            <a:pPr marL="0" indent="0" algn="ctr">
              <a:buNone/>
            </a:pPr>
            <a:r>
              <a:rPr lang="en-US" sz="3000" b="1" u="sng" dirty="0"/>
              <a:t>Assistantships</a:t>
            </a:r>
          </a:p>
          <a:p>
            <a:pPr lvl="1"/>
            <a:r>
              <a:rPr lang="en-US" sz="3000" dirty="0"/>
              <a:t>Research Assistants (RA)</a:t>
            </a:r>
          </a:p>
          <a:p>
            <a:pPr lvl="1"/>
            <a:r>
              <a:rPr lang="en-US" sz="3000" dirty="0"/>
              <a:t>Teaching Assistants (TA)</a:t>
            </a:r>
          </a:p>
          <a:p>
            <a:pPr lvl="1"/>
            <a:r>
              <a:rPr lang="en-US" sz="3000" dirty="0"/>
              <a:t>Grad Assistant – Research (GR)</a:t>
            </a:r>
          </a:p>
          <a:p>
            <a:pPr lvl="1"/>
            <a:r>
              <a:rPr lang="en-US" sz="3000" dirty="0"/>
              <a:t>Grad Assistant – Teaching (GT)</a:t>
            </a:r>
          </a:p>
          <a:p>
            <a:pPr marL="0" indent="0" algn="ctr">
              <a:buNone/>
            </a:pPr>
            <a:r>
              <a:rPr lang="en-US" sz="3000" i="1" dirty="0"/>
              <a:t>Must be supported for 100% tuition benefit</a:t>
            </a:r>
          </a:p>
        </p:txBody>
      </p:sp>
      <p:sp>
        <p:nvSpPr>
          <p:cNvPr id="8" name="Content Placeholder 2">
            <a:extLst>
              <a:ext uri="{FF2B5EF4-FFF2-40B4-BE49-F238E27FC236}">
                <a16:creationId xmlns:a16="http://schemas.microsoft.com/office/drawing/2014/main" id="{E2242C32-2F17-B22E-137C-0E24CBC664C8}"/>
              </a:ext>
            </a:extLst>
          </p:cNvPr>
          <p:cNvSpPr txBox="1">
            <a:spLocks/>
          </p:cNvSpPr>
          <p:nvPr/>
        </p:nvSpPr>
        <p:spPr>
          <a:xfrm>
            <a:off x="13031888" y="4878245"/>
            <a:ext cx="9279472" cy="8102246"/>
          </a:xfrm>
          <a:prstGeom prst="rect">
            <a:avLst/>
          </a:prstGeom>
          <a:ln w="38100">
            <a:solidFill>
              <a:schemeClr val="tx1"/>
            </a:solidFill>
          </a:ln>
        </p:spPr>
        <p:txBody>
          <a:bodyPr anchor="ctr">
            <a:normAutofit fontScale="62500" lnSpcReduction="20000"/>
          </a:bodyPr>
          <a:lst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lgn="ctr" hangingPunct="1">
              <a:buNone/>
            </a:pPr>
            <a:r>
              <a:rPr lang="en-US" b="1" u="sng" dirty="0"/>
              <a:t>Graduate Fellows (GF)</a:t>
            </a:r>
          </a:p>
          <a:p>
            <a:pPr lvl="1" hangingPunct="1"/>
            <a:r>
              <a:rPr lang="en-US" dirty="0"/>
              <a:t>Not funded through payroll</a:t>
            </a:r>
          </a:p>
          <a:p>
            <a:pPr lvl="1" hangingPunct="1"/>
            <a:r>
              <a:rPr lang="en-US" dirty="0"/>
              <a:t>Department may choose to cover GFs premiums through department-paid insurance</a:t>
            </a:r>
          </a:p>
          <a:p>
            <a:pPr lvl="1" hangingPunct="1"/>
            <a:r>
              <a:rPr lang="en-US" dirty="0"/>
              <a:t>International GFs are automatically enrolled with UHCSR by the Student Health Center</a:t>
            </a:r>
          </a:p>
          <a:p>
            <a:pPr lvl="1" hangingPunct="1"/>
            <a:r>
              <a:rPr lang="en-US" dirty="0"/>
              <a:t>International GFs are not automatically enrolled with vision/dental insurance.</a:t>
            </a:r>
          </a:p>
          <a:p>
            <a:pPr marL="0" indent="0" algn="ctr" hangingPunct="1">
              <a:buNone/>
            </a:pPr>
            <a:r>
              <a:rPr lang="en-US" b="1" u="sng" dirty="0"/>
              <a:t>Assistantship students at less than 100% benefit</a:t>
            </a:r>
          </a:p>
        </p:txBody>
      </p:sp>
      <p:sp>
        <p:nvSpPr>
          <p:cNvPr id="9" name="Text Placeholder 3">
            <a:extLst>
              <a:ext uri="{FF2B5EF4-FFF2-40B4-BE49-F238E27FC236}">
                <a16:creationId xmlns:a16="http://schemas.microsoft.com/office/drawing/2014/main" id="{DCED076B-B815-E69B-D399-49635EADA222}"/>
              </a:ext>
            </a:extLst>
          </p:cNvPr>
          <p:cNvSpPr txBox="1">
            <a:spLocks/>
          </p:cNvSpPr>
          <p:nvPr/>
        </p:nvSpPr>
        <p:spPr>
          <a:xfrm>
            <a:off x="13031888" y="3094102"/>
            <a:ext cx="9279472" cy="1472564"/>
          </a:xfrm>
          <a:prstGeom prst="rect">
            <a:avLst/>
          </a:prstGeom>
          <a:ln w="28575">
            <a:solidFill>
              <a:schemeClr val="tx1"/>
            </a:solidFill>
          </a:ln>
        </p:spPr>
        <p:txBody>
          <a:bodyPr anchor="ctr"/>
          <a:lst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sz="4000" b="0" dirty="0">
                <a:latin typeface="Helvetica Neue"/>
              </a:rPr>
              <a:t>NOT ELIGIBLE</a:t>
            </a:r>
          </a:p>
        </p:txBody>
      </p:sp>
      <p:sp>
        <p:nvSpPr>
          <p:cNvPr id="10" name="Text Placeholder 3">
            <a:extLst>
              <a:ext uri="{FF2B5EF4-FFF2-40B4-BE49-F238E27FC236}">
                <a16:creationId xmlns:a16="http://schemas.microsoft.com/office/drawing/2014/main" id="{DC4979B3-A9D0-9A49-BE67-B7FC1DE5BF59}"/>
              </a:ext>
            </a:extLst>
          </p:cNvPr>
          <p:cNvSpPr txBox="1">
            <a:spLocks/>
          </p:cNvSpPr>
          <p:nvPr/>
        </p:nvSpPr>
        <p:spPr>
          <a:xfrm>
            <a:off x="2194559" y="3094102"/>
            <a:ext cx="9729961" cy="1472564"/>
          </a:xfrm>
          <a:prstGeom prst="rect">
            <a:avLst/>
          </a:prstGeom>
          <a:ln w="28575">
            <a:solidFill>
              <a:schemeClr val="tx1"/>
            </a:solidFill>
          </a:ln>
        </p:spPr>
        <p:txBody>
          <a:bodyPr anchor="ctr"/>
          <a:lst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sz="4000" b="0" dirty="0">
                <a:latin typeface="Helvetica Neue"/>
              </a:rPr>
              <a:t>ELIGIBLE</a:t>
            </a:r>
          </a:p>
        </p:txBody>
      </p:sp>
    </p:spTree>
    <p:extLst>
      <p:ext uri="{BB962C8B-B14F-4D97-AF65-F5344CB8AC3E}">
        <p14:creationId xmlns:p14="http://schemas.microsoft.com/office/powerpoint/2010/main" val="9538706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43812F-268D-49FB-83E0-28522711A3E8}"/>
              </a:ext>
            </a:extLst>
          </p:cNvPr>
          <p:cNvSpPr>
            <a:spLocks noGrp="1"/>
          </p:cNvSpPr>
          <p:nvPr>
            <p:ph type="title"/>
          </p:nvPr>
        </p:nvSpPr>
        <p:spPr>
          <a:xfrm>
            <a:off x="2194560" y="843634"/>
            <a:ext cx="20116800" cy="1404616"/>
          </a:xfrm>
        </p:spPr>
        <p:txBody>
          <a:bodyPr>
            <a:normAutofit fontScale="90000"/>
          </a:bodyPr>
          <a:lstStyle/>
          <a:p>
            <a:r>
              <a:rPr lang="en-US" dirty="0"/>
              <a:t>How is GSHIP Funded</a:t>
            </a:r>
          </a:p>
        </p:txBody>
      </p:sp>
      <p:sp>
        <p:nvSpPr>
          <p:cNvPr id="2" name="Content Placeholder 1">
            <a:extLst>
              <a:ext uri="{FF2B5EF4-FFF2-40B4-BE49-F238E27FC236}">
                <a16:creationId xmlns:a16="http://schemas.microsoft.com/office/drawing/2014/main" id="{5AC09CA9-6FDD-4F57-AD6A-55AE330F981E}"/>
              </a:ext>
            </a:extLst>
          </p:cNvPr>
          <p:cNvSpPr>
            <a:spLocks noGrp="1"/>
          </p:cNvSpPr>
          <p:nvPr>
            <p:ph idx="1"/>
          </p:nvPr>
        </p:nvSpPr>
        <p:spPr>
          <a:xfrm>
            <a:off x="1439550" y="2773495"/>
            <a:ext cx="22151970" cy="9914893"/>
          </a:xfrm>
        </p:spPr>
        <p:txBody>
          <a:bodyPr>
            <a:normAutofit fontScale="77500" lnSpcReduction="20000"/>
          </a:bodyPr>
          <a:lstStyle/>
          <a:p>
            <a:pPr marL="0" indent="0" algn="ctr">
              <a:buNone/>
            </a:pPr>
            <a:r>
              <a:rPr lang="en-US" u="sng" dirty="0"/>
              <a:t>Employer Payroll Benefit Charge (</a:t>
            </a:r>
            <a:r>
              <a:rPr lang="en-US" b="1" u="sng" dirty="0"/>
              <a:t>100% </a:t>
            </a:r>
            <a:r>
              <a:rPr lang="en-US" u="sng" dirty="0"/>
              <a:t>of the overall costs)</a:t>
            </a:r>
          </a:p>
          <a:p>
            <a:pPr lvl="1"/>
            <a:r>
              <a:rPr lang="en-US" dirty="0"/>
              <a:t>The GSHIP premium will always be charged to the chartfield (payroll benefit account) that the student is paid from, so please make sure to use appropriate fund types when setting up payroll.</a:t>
            </a:r>
          </a:p>
          <a:p>
            <a:pPr lvl="1"/>
            <a:r>
              <a:rPr lang="en-US" dirty="0"/>
              <a:t>The Graduate School collects an employer payroll benefit expense each Fall and Spring from the TA benefit pool, RA benefit allotment, or GR/GT activities. </a:t>
            </a:r>
          </a:p>
          <a:p>
            <a:pPr lvl="2"/>
            <a:r>
              <a:rPr lang="en-US" dirty="0"/>
              <a:t>GT’s and GR’s should only be added to GSHIP if there are funds available at the department level to cover the </a:t>
            </a:r>
            <a:r>
              <a:rPr lang="en-US" b="1" dirty="0"/>
              <a:t>100% </a:t>
            </a:r>
            <a:r>
              <a:rPr lang="en-US" dirty="0"/>
              <a:t>premium cost</a:t>
            </a:r>
          </a:p>
          <a:p>
            <a:pPr lvl="1"/>
            <a:r>
              <a:rPr lang="en-US" dirty="0"/>
              <a:t>RA’s must be paid from a grant (5000 fund) with a benefit allotment for each student researcher. </a:t>
            </a:r>
          </a:p>
          <a:p>
            <a:pPr lvl="1"/>
            <a:r>
              <a:rPr lang="en-US" dirty="0"/>
              <a:t>TA benefits are automatically reimbursed by the VP’s office, as long as they are paid from a 1001 fund. </a:t>
            </a:r>
          </a:p>
          <a:p>
            <a:pPr lvl="1"/>
            <a:r>
              <a:rPr lang="en-US" dirty="0"/>
              <a:t>The Spring premium is larger because it includes summer coverage as well. </a:t>
            </a:r>
          </a:p>
        </p:txBody>
      </p:sp>
    </p:spTree>
    <p:extLst>
      <p:ext uri="{BB962C8B-B14F-4D97-AF65-F5344CB8AC3E}">
        <p14:creationId xmlns:p14="http://schemas.microsoft.com/office/powerpoint/2010/main" val="20930195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57887E0-FC0F-41EE-B166-40E68801116E}"/>
              </a:ext>
            </a:extLst>
          </p:cNvPr>
          <p:cNvSpPr>
            <a:spLocks noGrp="1"/>
          </p:cNvSpPr>
          <p:nvPr>
            <p:ph type="title"/>
          </p:nvPr>
        </p:nvSpPr>
        <p:spPr>
          <a:xfrm>
            <a:off x="1674444" y="742481"/>
            <a:ext cx="20116800" cy="1369074"/>
          </a:xfrm>
        </p:spPr>
        <p:txBody>
          <a:bodyPr>
            <a:normAutofit fontScale="90000"/>
          </a:bodyPr>
          <a:lstStyle/>
          <a:p>
            <a:r>
              <a:rPr lang="en-US" dirty="0"/>
              <a:t>GSHIP enrollment</a:t>
            </a:r>
          </a:p>
        </p:txBody>
      </p:sp>
      <p:sp>
        <p:nvSpPr>
          <p:cNvPr id="2" name="Content Placeholder 1">
            <a:extLst>
              <a:ext uri="{FF2B5EF4-FFF2-40B4-BE49-F238E27FC236}">
                <a16:creationId xmlns:a16="http://schemas.microsoft.com/office/drawing/2014/main" id="{EDB5020A-D919-4BEB-B5F8-F9F5CDF0E9B3}"/>
              </a:ext>
            </a:extLst>
          </p:cNvPr>
          <p:cNvSpPr>
            <a:spLocks noGrp="1"/>
          </p:cNvSpPr>
          <p:nvPr>
            <p:ph idx="1"/>
          </p:nvPr>
        </p:nvSpPr>
        <p:spPr>
          <a:xfrm>
            <a:off x="1828800" y="2974829"/>
            <a:ext cx="10363200" cy="9998690"/>
          </a:xfrm>
        </p:spPr>
        <p:txBody>
          <a:bodyPr>
            <a:normAutofit fontScale="70000" lnSpcReduction="20000"/>
          </a:bodyPr>
          <a:lstStyle/>
          <a:p>
            <a:r>
              <a:rPr lang="en-US" dirty="0"/>
              <a:t>Department indicate if the student has elected GSHIP through the TB portal</a:t>
            </a:r>
          </a:p>
          <a:p>
            <a:pPr lvl="1"/>
            <a:r>
              <a:rPr lang="en-US" dirty="0"/>
              <a:t>We enroll students with UHCSR multiple times per week, up to the close of the TB portal.</a:t>
            </a:r>
          </a:p>
          <a:p>
            <a:pPr lvl="1"/>
            <a:r>
              <a:rPr lang="en-US" dirty="0"/>
              <a:t>Student must have signed offer and be registered for nine (9) credit hours to be enrolled.</a:t>
            </a:r>
          </a:p>
          <a:p>
            <a:r>
              <a:rPr lang="en-US" b="1" dirty="0">
                <a:solidFill>
                  <a:schemeClr val="accent1">
                    <a:lumMod val="75000"/>
                  </a:schemeClr>
                </a:solidFill>
              </a:rPr>
              <a:t>Please receive verification from the student that they want GSHIP</a:t>
            </a:r>
            <a:r>
              <a:rPr lang="en-US" dirty="0"/>
              <a:t>.</a:t>
            </a:r>
          </a:p>
          <a:p>
            <a:r>
              <a:rPr lang="en-US" dirty="0"/>
              <a:t>Once the TBP portal closes, changes to the insurance census are highly discouraged.</a:t>
            </a:r>
          </a:p>
          <a:p>
            <a:pPr lvl="1"/>
            <a:r>
              <a:rPr lang="en-US" dirty="0"/>
              <a:t>Manual process after fees are posted and students are enrolled</a:t>
            </a:r>
          </a:p>
        </p:txBody>
      </p:sp>
      <p:pic>
        <p:nvPicPr>
          <p:cNvPr id="5" name="Picture 4">
            <a:extLst>
              <a:ext uri="{FF2B5EF4-FFF2-40B4-BE49-F238E27FC236}">
                <a16:creationId xmlns:a16="http://schemas.microsoft.com/office/drawing/2014/main" id="{3217D967-0B18-41FE-B81A-39291816D9C7}"/>
              </a:ext>
            </a:extLst>
          </p:cNvPr>
          <p:cNvPicPr>
            <a:picLocks noChangeAspect="1"/>
          </p:cNvPicPr>
          <p:nvPr/>
        </p:nvPicPr>
        <p:blipFill>
          <a:blip r:embed="rId3"/>
          <a:stretch>
            <a:fillRect/>
          </a:stretch>
        </p:blipFill>
        <p:spPr>
          <a:xfrm>
            <a:off x="13594289" y="3263849"/>
            <a:ext cx="8247290" cy="8335970"/>
          </a:xfrm>
          <a:prstGeom prst="rect">
            <a:avLst/>
          </a:prstGeom>
        </p:spPr>
      </p:pic>
      <p:sp>
        <p:nvSpPr>
          <p:cNvPr id="6" name="Arrow: Down 5">
            <a:extLst>
              <a:ext uri="{FF2B5EF4-FFF2-40B4-BE49-F238E27FC236}">
                <a16:creationId xmlns:a16="http://schemas.microsoft.com/office/drawing/2014/main" id="{A2FCE056-0821-462D-971E-DFF4F6FE8487}"/>
              </a:ext>
            </a:extLst>
          </p:cNvPr>
          <p:cNvSpPr/>
          <p:nvPr/>
        </p:nvSpPr>
        <p:spPr>
          <a:xfrm rot="3805054">
            <a:off x="19155177" y="6286154"/>
            <a:ext cx="859578" cy="5667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Tree>
    <p:extLst>
      <p:ext uri="{BB962C8B-B14F-4D97-AF65-F5344CB8AC3E}">
        <p14:creationId xmlns:p14="http://schemas.microsoft.com/office/powerpoint/2010/main" val="182493632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A8647EA-7B59-4966-90E9-D7EF25FEECC7}"/>
              </a:ext>
            </a:extLst>
          </p:cNvPr>
          <p:cNvSpPr>
            <a:spLocks noGrp="1"/>
          </p:cNvSpPr>
          <p:nvPr>
            <p:ph type="title"/>
          </p:nvPr>
        </p:nvSpPr>
        <p:spPr/>
        <p:txBody>
          <a:bodyPr/>
          <a:lstStyle/>
          <a:p>
            <a:r>
              <a:rPr lang="en-US" dirty="0"/>
              <a:t>Department-paid enrollment</a:t>
            </a:r>
          </a:p>
        </p:txBody>
      </p:sp>
      <p:sp>
        <p:nvSpPr>
          <p:cNvPr id="2" name="Content Placeholder 1">
            <a:extLst>
              <a:ext uri="{FF2B5EF4-FFF2-40B4-BE49-F238E27FC236}">
                <a16:creationId xmlns:a16="http://schemas.microsoft.com/office/drawing/2014/main" id="{54D45D80-C85F-45BD-8B43-D4DDA0216459}"/>
              </a:ext>
            </a:extLst>
          </p:cNvPr>
          <p:cNvSpPr>
            <a:spLocks noGrp="1"/>
          </p:cNvSpPr>
          <p:nvPr>
            <p:ph idx="1"/>
          </p:nvPr>
        </p:nvSpPr>
        <p:spPr>
          <a:xfrm>
            <a:off x="2133600" y="3833225"/>
            <a:ext cx="20116800" cy="7521782"/>
          </a:xfrm>
        </p:spPr>
        <p:txBody>
          <a:bodyPr>
            <a:normAutofit fontScale="55000" lnSpcReduction="20000"/>
          </a:bodyPr>
          <a:lstStyle/>
          <a:p>
            <a:r>
              <a:rPr lang="en-US" dirty="0"/>
              <a:t>Some departments choose to pay premiums for students who don’t qualify for the regular subsidized program</a:t>
            </a:r>
          </a:p>
          <a:p>
            <a:pPr lvl="1"/>
            <a:r>
              <a:rPr lang="en-US" dirty="0"/>
              <a:t>Graduate students taking three (3) or more credits are eligible to enroll in the student health insurance plan</a:t>
            </a:r>
          </a:p>
          <a:p>
            <a:r>
              <a:rPr lang="en-US" dirty="0"/>
              <a:t>Most departments may only need to enroll domestic </a:t>
            </a:r>
            <a:r>
              <a:rPr lang="en-US" u="sng" dirty="0"/>
              <a:t>Graduate Fellows</a:t>
            </a:r>
            <a:r>
              <a:rPr lang="en-US" dirty="0"/>
              <a:t>.  (UHCSR and EMI)</a:t>
            </a:r>
          </a:p>
          <a:p>
            <a:pPr lvl="1"/>
            <a:r>
              <a:rPr lang="en-US" dirty="0"/>
              <a:t>Student Health directly enrolls international students in UHCSR.  You’ll need to enroll international GFs with EMI.</a:t>
            </a:r>
            <a:endParaRPr lang="en-US" u="sng" dirty="0"/>
          </a:p>
          <a:p>
            <a:r>
              <a:rPr lang="en-US" dirty="0"/>
              <a:t>Remember to report insurance payments/reimbursements made on behalf of students to </a:t>
            </a:r>
            <a:r>
              <a:rPr lang="en-US" u="sng" dirty="0"/>
              <a:t>Scholarship Administration</a:t>
            </a:r>
          </a:p>
          <a:p>
            <a:pPr lvl="1"/>
            <a:r>
              <a:rPr lang="en-US" dirty="0"/>
              <a:t>Miscellaneous Item Type</a:t>
            </a:r>
          </a:p>
          <a:p>
            <a:r>
              <a:rPr lang="en-US" dirty="0"/>
              <a:t>All coverage automatically terminates each year as of August 15. Students must be re-enrolled each Fall for coverage to continue. </a:t>
            </a:r>
          </a:p>
        </p:txBody>
      </p:sp>
    </p:spTree>
    <p:extLst>
      <p:ext uri="{BB962C8B-B14F-4D97-AF65-F5344CB8AC3E}">
        <p14:creationId xmlns:p14="http://schemas.microsoft.com/office/powerpoint/2010/main" val="14994121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90C755-CD02-45F2-8AB2-7614D91476AE}"/>
              </a:ext>
            </a:extLst>
          </p:cNvPr>
          <p:cNvSpPr>
            <a:spLocks noGrp="1"/>
          </p:cNvSpPr>
          <p:nvPr>
            <p:ph type="title"/>
          </p:nvPr>
        </p:nvSpPr>
        <p:spPr/>
        <p:txBody>
          <a:bodyPr/>
          <a:lstStyle/>
          <a:p>
            <a:r>
              <a:rPr lang="en-US" dirty="0"/>
              <a:t>Department paid enrollment</a:t>
            </a:r>
          </a:p>
        </p:txBody>
      </p:sp>
      <p:sp>
        <p:nvSpPr>
          <p:cNvPr id="2" name="Content Placeholder 1">
            <a:extLst>
              <a:ext uri="{FF2B5EF4-FFF2-40B4-BE49-F238E27FC236}">
                <a16:creationId xmlns:a16="http://schemas.microsoft.com/office/drawing/2014/main" id="{2C3491A9-DA07-41C8-BE84-3CEBD17E11C1}"/>
              </a:ext>
            </a:extLst>
          </p:cNvPr>
          <p:cNvSpPr>
            <a:spLocks noGrp="1"/>
          </p:cNvSpPr>
          <p:nvPr>
            <p:ph idx="1"/>
          </p:nvPr>
        </p:nvSpPr>
        <p:spPr>
          <a:xfrm>
            <a:off x="2194560" y="2641600"/>
            <a:ext cx="20116800" cy="10316754"/>
          </a:xfrm>
        </p:spPr>
        <p:txBody>
          <a:bodyPr>
            <a:normAutofit fontScale="62500" lnSpcReduction="20000"/>
          </a:bodyPr>
          <a:lstStyle/>
          <a:p>
            <a:r>
              <a:rPr lang="en-US" dirty="0"/>
              <a:t>Use the provided department enrollment spreadsheet for United HealthCare, and/or enroll your students with EMI via the online portal. If you need access to the spreadsheet or portal and have not used them previously, contact the Graduate School. </a:t>
            </a:r>
          </a:p>
          <a:p>
            <a:pPr lvl="1"/>
            <a:r>
              <a:rPr lang="en-US" dirty="0"/>
              <a:t>Be sure to use the correct insurance location code – insurance location code is the same for UHCSR and EMI. </a:t>
            </a:r>
          </a:p>
          <a:p>
            <a:r>
              <a:rPr lang="en-US" dirty="0"/>
              <a:t>For the health plan, submit your spreadsheet to </a:t>
            </a:r>
            <a:r>
              <a:rPr lang="en-US" dirty="0">
                <a:hlinkClick r:id="rId2"/>
              </a:rPr>
              <a:t>sidpremium@uhcsr.com</a:t>
            </a:r>
            <a:endParaRPr lang="en-US" dirty="0"/>
          </a:p>
          <a:p>
            <a:pPr lvl="1"/>
            <a:r>
              <a:rPr lang="en-US" dirty="0"/>
              <a:t>PLEASE </a:t>
            </a:r>
            <a:r>
              <a:rPr lang="en-US" b="1" u="sng" dirty="0"/>
              <a:t>add “PHI” </a:t>
            </a:r>
            <a:r>
              <a:rPr lang="en-US" dirty="0"/>
              <a:t>to the beginning of your subject line to send securely</a:t>
            </a:r>
          </a:p>
          <a:p>
            <a:pPr lvl="1"/>
            <a:r>
              <a:rPr lang="en-US" dirty="0"/>
              <a:t>You will receive an invoice from UHCSR</a:t>
            </a:r>
          </a:p>
          <a:p>
            <a:pPr lvl="1"/>
            <a:r>
              <a:rPr lang="en-US" dirty="0"/>
              <a:t>The spreadsheet can also be used to update contact information or to remove coverage</a:t>
            </a:r>
          </a:p>
          <a:p>
            <a:r>
              <a:rPr lang="en-US" dirty="0"/>
              <a:t>For dental/vision enrollment, complete portal enrollment by the census deadline each semester</a:t>
            </a:r>
          </a:p>
          <a:p>
            <a:pPr lvl="1"/>
            <a:r>
              <a:rPr lang="en-US" dirty="0"/>
              <a:t>EMI will supply each department with a semester bill and an annual bill to facilitate payment. Failure to meet payment deadlines may result in termination of coverage.</a:t>
            </a:r>
          </a:p>
        </p:txBody>
      </p:sp>
    </p:spTree>
    <p:extLst>
      <p:ext uri="{BB962C8B-B14F-4D97-AF65-F5344CB8AC3E}">
        <p14:creationId xmlns:p14="http://schemas.microsoft.com/office/powerpoint/2010/main" val="4112007457"/>
      </p:ext>
    </p:extLst>
  </p:cSld>
  <p:clrMapOvr>
    <a:masterClrMapping/>
  </p:clrMapOvr>
  <p:transition/>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359</TotalTime>
  <Words>2047</Words>
  <Application>Microsoft Office PowerPoint</Application>
  <PresentationFormat>Custom</PresentationFormat>
  <Paragraphs>205</Paragraphs>
  <Slides>25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Helvetica Neue</vt:lpstr>
      <vt:lpstr>Helvetica Neue Light</vt:lpstr>
      <vt:lpstr>Helvetica Neue Medium</vt:lpstr>
      <vt:lpstr>White</vt:lpstr>
      <vt:lpstr>Graduate Subsidized Health Insurance Program (GSHIP)</vt:lpstr>
      <vt:lpstr>Glossary terms</vt:lpstr>
      <vt:lpstr>What is GSHIP?</vt:lpstr>
      <vt:lpstr>Effective Dates</vt:lpstr>
      <vt:lpstr>Eligibility</vt:lpstr>
      <vt:lpstr>How is GSHIP Funded</vt:lpstr>
      <vt:lpstr>GSHIP enrollment</vt:lpstr>
      <vt:lpstr>Department-paid enrollment</vt:lpstr>
      <vt:lpstr>Department paid enrollment</vt:lpstr>
      <vt:lpstr>Enrollment Methods Overview</vt:lpstr>
      <vt:lpstr>Dependent Enrollment GSHIP – Student Pay</vt:lpstr>
      <vt:lpstr>Dependent Enrollment GSHIP – Department Pay</vt:lpstr>
      <vt:lpstr>Dependent Coverage</vt:lpstr>
      <vt:lpstr>UHCSR open enrollment dates</vt:lpstr>
      <vt:lpstr>International students</vt:lpstr>
      <vt:lpstr>PowerPoint Presentation</vt:lpstr>
      <vt:lpstr>2023-2024 Premiums</vt:lpstr>
      <vt:lpstr>Reconciliation</vt:lpstr>
      <vt:lpstr>Billing</vt:lpstr>
      <vt:lpstr>Emi Portal</vt:lpstr>
      <vt:lpstr>EMI Billing Portal</vt:lpstr>
      <vt:lpstr>ePR – UHCSR/EMI</vt:lpstr>
      <vt:lpstr>Scholarship Administration</vt:lpstr>
      <vt:lpstr>Upcoming Workshops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LoGan Gowers</dc:creator>
  <cp:lastModifiedBy>LOGAN B GOWERS</cp:lastModifiedBy>
  <cp:revision>59</cp:revision>
  <dcterms:modified xsi:type="dcterms:W3CDTF">2023-06-06T18:19:10Z</dcterms:modified>
</cp:coreProperties>
</file>