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5"/>
  </p:notesMasterIdLst>
  <p:sldIdLst>
    <p:sldId id="397" r:id="rId2"/>
    <p:sldId id="306" r:id="rId3"/>
    <p:sldId id="362" r:id="rId4"/>
    <p:sldId id="436" r:id="rId5"/>
    <p:sldId id="437" r:id="rId6"/>
    <p:sldId id="567" r:id="rId7"/>
    <p:sldId id="568" r:id="rId8"/>
    <p:sldId id="569" r:id="rId9"/>
    <p:sldId id="438" r:id="rId10"/>
    <p:sldId id="391" r:id="rId11"/>
    <p:sldId id="374" r:id="rId12"/>
    <p:sldId id="376" r:id="rId13"/>
    <p:sldId id="375" r:id="rId14"/>
    <p:sldId id="440" r:id="rId15"/>
    <p:sldId id="377" r:id="rId16"/>
    <p:sldId id="379" r:id="rId17"/>
    <p:sldId id="380" r:id="rId18"/>
    <p:sldId id="382" r:id="rId19"/>
    <p:sldId id="451" r:id="rId20"/>
    <p:sldId id="381" r:id="rId21"/>
    <p:sldId id="388" r:id="rId22"/>
    <p:sldId id="389" r:id="rId23"/>
    <p:sldId id="570" r:id="rId24"/>
    <p:sldId id="444" r:id="rId25"/>
    <p:sldId id="445" r:id="rId26"/>
    <p:sldId id="383" r:id="rId27"/>
    <p:sldId id="452" r:id="rId28"/>
    <p:sldId id="571" r:id="rId29"/>
    <p:sldId id="453" r:id="rId30"/>
    <p:sldId id="454" r:id="rId31"/>
    <p:sldId id="455" r:id="rId32"/>
    <p:sldId id="384" r:id="rId33"/>
    <p:sldId id="447" r:id="rId3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708E99"/>
    <a:srgbClr val="DBE1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 snapToObjects="1">
      <p:cViewPr varScale="1">
        <p:scale>
          <a:sx n="60" d="100"/>
          <a:sy n="60" d="100"/>
        </p:scale>
        <p:origin x="800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0" name="Shape 11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- Center RE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9CB75F-7C2E-C21D-AF55-819A946A68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59" name="Title Text"/>
          <p:cNvSpPr txBox="1">
            <a:spLocks noGrp="1"/>
          </p:cNvSpPr>
          <p:nvPr>
            <p:ph type="title"/>
          </p:nvPr>
        </p:nvSpPr>
        <p:spPr>
          <a:xfrm>
            <a:off x="2298700" y="3188043"/>
            <a:ext cx="20828000" cy="6647935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accent1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6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872009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itle Text"/>
          <p:cNvSpPr txBox="1">
            <a:spLocks noGrp="1"/>
          </p:cNvSpPr>
          <p:nvPr>
            <p:ph type="title"/>
          </p:nvPr>
        </p:nvSpPr>
        <p:spPr>
          <a:xfrm>
            <a:off x="2311400" y="355600"/>
            <a:ext cx="21005800" cy="228600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accent1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76" name="Body Level One…"/>
          <p:cNvSpPr txBox="1">
            <a:spLocks noGrp="1"/>
          </p:cNvSpPr>
          <p:nvPr>
            <p:ph type="body" idx="1"/>
          </p:nvPr>
        </p:nvSpPr>
        <p:spPr>
          <a:xfrm>
            <a:off x="2501900" y="3149600"/>
            <a:ext cx="21005800" cy="929640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  <a:lvl2pPr>
              <a:defRPr baseline="0">
                <a:solidFill>
                  <a:schemeClr val="tx1"/>
                </a:solidFill>
              </a:defRPr>
            </a:lvl2pPr>
            <a:lvl3pPr>
              <a:defRPr baseline="0">
                <a:solidFill>
                  <a:schemeClr val="tx1"/>
                </a:solidFill>
              </a:defRPr>
            </a:lvl3pPr>
            <a:lvl4pPr>
              <a:defRPr baseline="0">
                <a:solidFill>
                  <a:schemeClr val="tx1"/>
                </a:solidFill>
              </a:defRPr>
            </a:lvl4pPr>
            <a:lvl5pPr>
              <a:defRPr baseline="0">
                <a:solidFill>
                  <a:schemeClr val="tx1"/>
                </a:solidFill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7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Eden-Lassonde-13.jpeg"/>
          <p:cNvSpPr>
            <a:spLocks noGrp="1"/>
          </p:cNvSpPr>
          <p:nvPr>
            <p:ph type="pic" sz="half" idx="13"/>
          </p:nvPr>
        </p:nvSpPr>
        <p:spPr>
          <a:xfrm>
            <a:off x="13169900" y="3149600"/>
            <a:ext cx="95250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Title Text"/>
          <p:cNvSpPr txBox="1">
            <a:spLocks noGrp="1"/>
          </p:cNvSpPr>
          <p:nvPr>
            <p:ph type="title"/>
          </p:nvPr>
        </p:nvSpPr>
        <p:spPr>
          <a:xfrm>
            <a:off x="2133600" y="355600"/>
            <a:ext cx="21005800" cy="228600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accent1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8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21463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 baseline="0">
                <a:solidFill>
                  <a:schemeClr val="tx1"/>
                </a:solidFill>
              </a:defRPr>
            </a:lvl1pPr>
            <a:lvl2pPr marL="1117600" indent="-558800">
              <a:spcBef>
                <a:spcPts val="4500"/>
              </a:spcBef>
              <a:defRPr sz="3800" baseline="0">
                <a:solidFill>
                  <a:schemeClr val="tx1"/>
                </a:solidFill>
              </a:defRPr>
            </a:lvl2pPr>
            <a:lvl3pPr marL="1676400" indent="-558800">
              <a:spcBef>
                <a:spcPts val="4500"/>
              </a:spcBef>
              <a:defRPr sz="3800" baseline="0">
                <a:solidFill>
                  <a:schemeClr val="tx1"/>
                </a:solidFill>
              </a:defRPr>
            </a:lvl3pPr>
            <a:lvl4pPr marL="2235200" indent="-558800">
              <a:spcBef>
                <a:spcPts val="4500"/>
              </a:spcBef>
              <a:defRPr sz="3800" baseline="0">
                <a:solidFill>
                  <a:schemeClr val="tx1"/>
                </a:solidFill>
              </a:defRPr>
            </a:lvl4pPr>
            <a:lvl5pPr marL="2794000" indent="-558800">
              <a:spcBef>
                <a:spcPts val="4500"/>
              </a:spcBef>
              <a:defRPr sz="3800" baseline="0">
                <a:solidFill>
                  <a:schemeClr val="tx1"/>
                </a:solidFill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8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2ECBB-1841-B94E-B1DF-5735C5170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867818-33D0-BD46-A755-996EDD7A36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0614384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rPr dirty="0"/>
              <a:t>Title Text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6" r:id="rId2"/>
    <p:sldLayoutId id="2147483657" r:id="rId3"/>
    <p:sldLayoutId id="2147483659" r:id="rId4"/>
    <p:sldLayoutId id="2147483661" r:id="rId5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Factoria Ultra" pitchFamily="2" charset="77"/>
          <a:ea typeface="+mn-ea"/>
          <a:cs typeface="+mn-cs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sfgrfp.org/" TargetMode="External"/><Relationship Id="rId2" Type="http://schemas.openxmlformats.org/officeDocument/2006/relationships/hyperlink" Target="https://gradschool.utah.edu/funding/fellowships-scholarships-awards/nationally-competitive/nsf-grfp/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t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nsf-grfp.utah.edu/" TargetMode="External"/><Relationship Id="rId2" Type="http://schemas.openxmlformats.org/officeDocument/2006/relationships/hyperlink" Target="https://www.nsfgrfp.org/applicants/grf-program-solicitation/" TargetMode="External"/><Relationship Id="rId1" Type="http://schemas.openxmlformats.org/officeDocument/2006/relationships/slideLayout" Target="../slideLayouts/slideLayout5.xml"/><Relationship Id="rId5" Type="http://schemas.openxmlformats.org/officeDocument/2006/relationships/hyperlink" Target="mailto:fellowships@gradschoo.utah.edu" TargetMode="External"/><Relationship Id="rId4" Type="http://schemas.openxmlformats.org/officeDocument/2006/relationships/hyperlink" Target="https://writingcenter.utah.edu/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sfgrfp.org/" TargetMode="External"/><Relationship Id="rId2" Type="http://schemas.openxmlformats.org/officeDocument/2006/relationships/hyperlink" Target="http://www.nsf-grfp.utah.edu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fellowships@gradschool.utah.edu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>
            <a:extLst>
              <a:ext uri="{FF2B5EF4-FFF2-40B4-BE49-F238E27FC236}">
                <a16:creationId xmlns:a16="http://schemas.microsoft.com/office/drawing/2014/main" id="{B5EFD964-24DD-434F-803E-EA86D1AF8E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7999" y="2652117"/>
            <a:ext cx="19535553" cy="4205883"/>
          </a:xfrm>
        </p:spPr>
        <p:txBody>
          <a:bodyPr>
            <a:normAutofit fontScale="90000"/>
          </a:bodyPr>
          <a:lstStyle/>
          <a:p>
            <a:pPr eaLnBrk="1" hangingPunct="1"/>
            <a:br>
              <a:rPr lang="en-US" altLang="en-US" sz="7032" b="1" dirty="0"/>
            </a:br>
            <a:r>
              <a:rPr lang="en-US" altLang="en-US" sz="8300" b="1" dirty="0"/>
              <a:t>National Science Foundation </a:t>
            </a:r>
            <a:br>
              <a:rPr lang="en-US" altLang="en-US" sz="8300" b="1" dirty="0"/>
            </a:br>
            <a:r>
              <a:rPr lang="en-US" altLang="en-US" sz="8900" b="1" dirty="0"/>
              <a:t>Graduate Research Fellowship Program</a:t>
            </a:r>
            <a:br>
              <a:rPr lang="en-US" altLang="en-US" sz="9000" b="1" dirty="0"/>
            </a:br>
            <a:r>
              <a:rPr lang="en-US" altLang="en-US" sz="7800" dirty="0"/>
              <a:t>Personal Statements</a:t>
            </a:r>
            <a:endParaRPr lang="en-US" altLang="en-US" sz="7800" b="1" dirty="0"/>
          </a:p>
        </p:txBody>
      </p:sp>
      <p:sp>
        <p:nvSpPr>
          <p:cNvPr id="15362" name="Rectangle 2">
            <a:extLst>
              <a:ext uri="{FF2B5EF4-FFF2-40B4-BE49-F238E27FC236}">
                <a16:creationId xmlns:a16="http://schemas.microsoft.com/office/drawing/2014/main" id="{B3D6A68F-2F1A-184D-8076-E1AC817C11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449286" y="8655000"/>
            <a:ext cx="10416110" cy="3226842"/>
          </a:xfrm>
        </p:spPr>
        <p:txBody>
          <a:bodyPr>
            <a:normAutofit/>
          </a:bodyPr>
          <a:lstStyle/>
          <a:p>
            <a:pPr marL="635000" lvl="1" indent="0" eaLnBrk="1" hangingPunct="1">
              <a:spcBef>
                <a:spcPts val="1200"/>
              </a:spcBef>
              <a:buNone/>
            </a:pPr>
            <a:r>
              <a:rPr lang="en-US" altLang="en-US" sz="4000" b="1" dirty="0"/>
              <a:t>Matthew Plooster, Ed.D.</a:t>
            </a:r>
          </a:p>
          <a:p>
            <a:pPr marL="635000" lvl="1" indent="0">
              <a:spcBef>
                <a:spcPts val="1200"/>
              </a:spcBef>
              <a:buNone/>
            </a:pPr>
            <a:r>
              <a:rPr lang="en-US" altLang="en-US" sz="3500" dirty="0"/>
              <a:t>Assistant Dean</a:t>
            </a:r>
          </a:p>
          <a:p>
            <a:pPr marL="635000" lvl="1" indent="0">
              <a:spcBef>
                <a:spcPts val="1200"/>
              </a:spcBef>
              <a:buNone/>
            </a:pPr>
            <a:r>
              <a:rPr lang="en-US" altLang="en-US" sz="3500" dirty="0"/>
              <a:t>The University of Utah Graduate School</a:t>
            </a:r>
          </a:p>
          <a:p>
            <a:pPr marL="635000" lvl="1" indent="0" eaLnBrk="1" hangingPunct="1">
              <a:spcBef>
                <a:spcPts val="1200"/>
              </a:spcBef>
              <a:buNone/>
            </a:pPr>
            <a:r>
              <a:rPr lang="en-US" altLang="en-US" sz="3500" dirty="0">
                <a:hlinkClick r:id="rId2"/>
              </a:rPr>
              <a:t>nsf-grfp.utah.edu</a:t>
            </a:r>
            <a:r>
              <a:rPr lang="en-US" altLang="en-US" sz="3500" dirty="0"/>
              <a:t> | </a:t>
            </a:r>
            <a:r>
              <a:rPr lang="en-US" altLang="en-US" sz="3500" dirty="0">
                <a:hlinkClick r:id="rId3"/>
              </a:rPr>
              <a:t>www.nsfgrfp.org</a:t>
            </a:r>
            <a:endParaRPr lang="en-US" altLang="en-US" sz="3500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1C9BE00D-AE10-FD4F-8067-152040AE61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17012482" y="7958516"/>
            <a:ext cx="3904418" cy="3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8044864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>
            <a:extLst>
              <a:ext uri="{FF2B5EF4-FFF2-40B4-BE49-F238E27FC236}">
                <a16:creationId xmlns:a16="http://schemas.microsoft.com/office/drawing/2014/main" id="{524BF73C-7664-D245-A698-98BF9A726E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0" y="486796"/>
            <a:ext cx="18288000" cy="2678906"/>
          </a:xfrm>
        </p:spPr>
        <p:txBody>
          <a:bodyPr/>
          <a:lstStyle/>
          <a:p>
            <a:pPr eaLnBrk="1" hangingPunct="1"/>
            <a:r>
              <a:rPr lang="en-US" altLang="en-US" sz="11250" dirty="0"/>
              <a:t>Personal Statement</a:t>
            </a:r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53E8A4D5-C9CE-1B4C-9048-8FB2658D87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7999" y="3893344"/>
            <a:ext cx="19429229" cy="6916169"/>
          </a:xfrm>
        </p:spPr>
        <p:txBody>
          <a:bodyPr>
            <a:normAutofit/>
          </a:bodyPr>
          <a:lstStyle/>
          <a:p>
            <a:pPr marL="375060" indent="0">
              <a:spcBef>
                <a:spcPts val="2400"/>
              </a:spcBef>
              <a:buNone/>
              <a:defRPr/>
            </a:pPr>
            <a:r>
              <a:rPr lang="en-US" altLang="en-US" b="1" dirty="0"/>
              <a:t>“Personal, Relevant Background, and Future Goals Statement”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dirty="0"/>
              <a:t>Maximum of 3 pages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dirty="0"/>
              <a:t>Must address broader impacts and intellectual merit, each with their own unique header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dirty="0"/>
              <a:t>Your opportunity to talk about who you are, how you’ve prepared for grad school and research, and your professional/leadership goals post-doctorate</a:t>
            </a:r>
          </a:p>
        </p:txBody>
      </p:sp>
    </p:spTree>
    <p:extLst>
      <p:ext uri="{BB962C8B-B14F-4D97-AF65-F5344CB8AC3E}">
        <p14:creationId xmlns:p14="http://schemas.microsoft.com/office/powerpoint/2010/main" val="83803438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>
            <a:extLst>
              <a:ext uri="{FF2B5EF4-FFF2-40B4-BE49-F238E27FC236}">
                <a16:creationId xmlns:a16="http://schemas.microsoft.com/office/drawing/2014/main" id="{F29D935B-8413-2A41-9071-7E8F5B78C5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89100" y="437243"/>
            <a:ext cx="21005800" cy="2286000"/>
          </a:xfrm>
        </p:spPr>
        <p:txBody>
          <a:bodyPr/>
          <a:lstStyle/>
          <a:p>
            <a:r>
              <a:rPr lang="en-US" altLang="en-US" sz="11250" dirty="0"/>
              <a:t>Getting Started</a:t>
            </a:r>
          </a:p>
        </p:txBody>
      </p:sp>
      <p:sp>
        <p:nvSpPr>
          <p:cNvPr id="18434" name="Content Placeholder 2">
            <a:extLst>
              <a:ext uri="{FF2B5EF4-FFF2-40B4-BE49-F238E27FC236}">
                <a16:creationId xmlns:a16="http://schemas.microsoft.com/office/drawing/2014/main" id="{D7E6357E-FAF0-964B-A4B6-52E6D73DC89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86100" y="3381153"/>
            <a:ext cx="19816430" cy="9897604"/>
          </a:xfrm>
        </p:spPr>
        <p:txBody>
          <a:bodyPr>
            <a:noAutofit/>
          </a:bodyPr>
          <a:lstStyle/>
          <a:p>
            <a:pPr marL="375060" indent="0">
              <a:spcBef>
                <a:spcPts val="2400"/>
              </a:spcBef>
              <a:buNone/>
              <a:defRPr/>
            </a:pPr>
            <a:r>
              <a:rPr lang="en-US" altLang="en-US" b="1" dirty="0"/>
              <a:t>Begin by reflecting on your story – consider the following questions: 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sz="4500" dirty="0"/>
              <a:t>What’s unique, distinctive, and/or impressive about your story? 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sz="4500" dirty="0"/>
              <a:t>What details about you would help set you apart from others that you feel are important for reviewers to know?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sz="4500" dirty="0"/>
              <a:t>How did you become interested in your field? Is there a personal anecdote you can share? And what have you learned about yourself in the process? 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sz="4500" dirty="0"/>
              <a:t>What have you learned about the field through classes, readings, seminars, and other work experiences? What initiative did you take?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sz="4500" dirty="0"/>
              <a:t>How have you capitalized on opportunities available to you?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sz="4500" dirty="0"/>
              <a:t>What reasons can you give for reviewers to be interested in you? </a:t>
            </a:r>
          </a:p>
        </p:txBody>
      </p:sp>
    </p:spTree>
    <p:extLst>
      <p:ext uri="{BB962C8B-B14F-4D97-AF65-F5344CB8AC3E}">
        <p14:creationId xmlns:p14="http://schemas.microsoft.com/office/powerpoint/2010/main" val="2486435064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>
            <a:extLst>
              <a:ext uri="{FF2B5EF4-FFF2-40B4-BE49-F238E27FC236}">
                <a16:creationId xmlns:a16="http://schemas.microsoft.com/office/drawing/2014/main" id="{F29D935B-8413-2A41-9071-7E8F5B78C5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89100" y="518885"/>
            <a:ext cx="21005800" cy="2286000"/>
          </a:xfrm>
        </p:spPr>
        <p:txBody>
          <a:bodyPr/>
          <a:lstStyle/>
          <a:p>
            <a:r>
              <a:rPr lang="en-US" altLang="en-US" sz="11250" dirty="0"/>
              <a:t>Statement Introduction</a:t>
            </a:r>
          </a:p>
        </p:txBody>
      </p:sp>
      <p:sp>
        <p:nvSpPr>
          <p:cNvPr id="18434" name="Content Placeholder 2">
            <a:extLst>
              <a:ext uri="{FF2B5EF4-FFF2-40B4-BE49-F238E27FC236}">
                <a16:creationId xmlns:a16="http://schemas.microsoft.com/office/drawing/2014/main" id="{D7E6357E-FAF0-964B-A4B6-52E6D73DC89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249386" y="3893344"/>
            <a:ext cx="19169743" cy="8728642"/>
          </a:xfrm>
        </p:spPr>
        <p:txBody>
          <a:bodyPr>
            <a:normAutofit/>
          </a:bodyPr>
          <a:lstStyle/>
          <a:p>
            <a:pPr marL="375060" indent="0">
              <a:spcBef>
                <a:spcPts val="2400"/>
              </a:spcBef>
              <a:buNone/>
              <a:defRPr/>
            </a:pPr>
            <a:r>
              <a:rPr lang="en-US" altLang="en-US" b="1" dirty="0"/>
              <a:t>Start your personal statement talking about you – </a:t>
            </a:r>
          </a:p>
          <a:p>
            <a:pPr marL="1060860" indent="-685800">
              <a:spcBef>
                <a:spcPts val="2400"/>
              </a:spcBef>
              <a:defRPr/>
            </a:pPr>
            <a:r>
              <a:rPr lang="en-US" altLang="en-US" dirty="0"/>
              <a:t>Remember: the NSF graduate fellowship funds you as an individual, a scholar, and burgeoning leader</a:t>
            </a:r>
            <a:endParaRPr lang="en-US" altLang="en-US" b="1" dirty="0"/>
          </a:p>
          <a:p>
            <a:pPr marL="375060" indent="0">
              <a:spcBef>
                <a:spcPts val="2400"/>
              </a:spcBef>
              <a:buNone/>
              <a:defRPr/>
            </a:pPr>
            <a:r>
              <a:rPr lang="en-US" altLang="en-US" b="1" dirty="0"/>
              <a:t>Consider including the following:</a:t>
            </a:r>
          </a:p>
          <a:p>
            <a:pPr marL="1060860" indent="-685800">
              <a:spcBef>
                <a:spcPts val="2400"/>
              </a:spcBef>
              <a:defRPr/>
            </a:pPr>
            <a:r>
              <a:rPr lang="en-US" altLang="en-US" sz="4500" dirty="0"/>
              <a:t>Why you are pursuing a graduate degree</a:t>
            </a:r>
          </a:p>
          <a:p>
            <a:pPr marL="1060860" indent="-685800">
              <a:spcBef>
                <a:spcPts val="2400"/>
              </a:spcBef>
              <a:defRPr/>
            </a:pPr>
            <a:r>
              <a:rPr lang="en-US" altLang="en-US" sz="4500" dirty="0"/>
              <a:t>Why you are studying science and your specific field</a:t>
            </a:r>
          </a:p>
          <a:p>
            <a:pPr marL="1060860" indent="-685800">
              <a:spcBef>
                <a:spcPts val="2400"/>
              </a:spcBef>
              <a:defRPr/>
            </a:pPr>
            <a:r>
              <a:rPr lang="en-US" altLang="en-US" sz="4500" dirty="0"/>
              <a:t>What you are most passionate about with science</a:t>
            </a:r>
          </a:p>
          <a:p>
            <a:pPr marL="1060860" indent="-685800">
              <a:spcBef>
                <a:spcPts val="2400"/>
              </a:spcBef>
              <a:defRPr/>
            </a:pPr>
            <a:r>
              <a:rPr lang="en-US" altLang="en-US" sz="4500" dirty="0"/>
              <a:t>Share an outstanding research experience</a:t>
            </a:r>
          </a:p>
          <a:p>
            <a:pPr marL="1060860" indent="-685800">
              <a:spcBef>
                <a:spcPts val="2400"/>
              </a:spcBef>
              <a:defRPr/>
            </a:pPr>
            <a:r>
              <a:rPr lang="en-US" altLang="en-US" sz="4500" dirty="0"/>
              <a:t>Challenges you’ve overcome</a:t>
            </a:r>
          </a:p>
        </p:txBody>
      </p:sp>
    </p:spTree>
    <p:extLst>
      <p:ext uri="{BB962C8B-B14F-4D97-AF65-F5344CB8AC3E}">
        <p14:creationId xmlns:p14="http://schemas.microsoft.com/office/powerpoint/2010/main" val="1001910618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>
            <a:extLst>
              <a:ext uri="{FF2B5EF4-FFF2-40B4-BE49-F238E27FC236}">
                <a16:creationId xmlns:a16="http://schemas.microsoft.com/office/drawing/2014/main" id="{F29D935B-8413-2A41-9071-7E8F5B78C5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89100" y="453571"/>
            <a:ext cx="21005800" cy="2286000"/>
          </a:xfrm>
        </p:spPr>
        <p:txBody>
          <a:bodyPr/>
          <a:lstStyle/>
          <a:p>
            <a:r>
              <a:rPr lang="en-US" altLang="en-US" sz="11250" dirty="0"/>
              <a:t>Statement Introduction</a:t>
            </a:r>
          </a:p>
        </p:txBody>
      </p:sp>
      <p:sp>
        <p:nvSpPr>
          <p:cNvPr id="18434" name="Content Placeholder 2">
            <a:extLst>
              <a:ext uri="{FF2B5EF4-FFF2-40B4-BE49-F238E27FC236}">
                <a16:creationId xmlns:a16="http://schemas.microsoft.com/office/drawing/2014/main" id="{D7E6357E-FAF0-964B-A4B6-52E6D73DC89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233057" y="3893344"/>
            <a:ext cx="19137845" cy="8270303"/>
          </a:xfrm>
        </p:spPr>
        <p:txBody>
          <a:bodyPr>
            <a:normAutofit/>
          </a:bodyPr>
          <a:lstStyle/>
          <a:p>
            <a:pPr marL="375060" indent="0">
              <a:spcBef>
                <a:spcPts val="2400"/>
              </a:spcBef>
              <a:buNone/>
              <a:defRPr/>
            </a:pPr>
            <a:r>
              <a:rPr lang="en-US" altLang="en-US" b="1" dirty="0"/>
              <a:t>Start with a hook – here are some suggestions: </a:t>
            </a:r>
          </a:p>
          <a:p>
            <a:pPr marL="1060860" indent="-685800">
              <a:spcBef>
                <a:spcPts val="2400"/>
              </a:spcBef>
              <a:defRPr/>
            </a:pPr>
            <a:r>
              <a:rPr lang="en-US" altLang="en-US" sz="4500" dirty="0"/>
              <a:t>A story of what sparked your interest in science</a:t>
            </a:r>
          </a:p>
          <a:p>
            <a:pPr marL="1060860" indent="-685800">
              <a:spcBef>
                <a:spcPts val="2400"/>
              </a:spcBef>
              <a:defRPr/>
            </a:pPr>
            <a:r>
              <a:rPr lang="en-US" altLang="en-US" sz="4500" dirty="0"/>
              <a:t>A unique research experience – perhaps a lightbulb moment </a:t>
            </a:r>
          </a:p>
          <a:p>
            <a:pPr marL="1060860" indent="-685800">
              <a:spcBef>
                <a:spcPts val="2400"/>
              </a:spcBef>
              <a:defRPr/>
            </a:pPr>
            <a:r>
              <a:rPr lang="en-US" altLang="en-US" sz="4500" dirty="0"/>
              <a:t>Your research interests and why they’re personally important to you</a:t>
            </a:r>
          </a:p>
          <a:p>
            <a:pPr marL="1060860" indent="-685800">
              <a:spcBef>
                <a:spcPts val="2400"/>
              </a:spcBef>
              <a:defRPr/>
            </a:pPr>
            <a:r>
              <a:rPr lang="en-US" altLang="en-US" sz="4500" dirty="0"/>
              <a:t>A unique leadership or outreach experience relating to STEM</a:t>
            </a:r>
          </a:p>
          <a:p>
            <a:pPr marL="1060860" indent="-685800">
              <a:spcBef>
                <a:spcPts val="2400"/>
              </a:spcBef>
              <a:defRPr/>
            </a:pPr>
            <a:r>
              <a:rPr lang="en-US" altLang="en-US" sz="4500" dirty="0"/>
              <a:t>A dimension of STEM you’re passionate about</a:t>
            </a:r>
          </a:p>
          <a:p>
            <a:pPr marL="1060860" indent="-685800">
              <a:spcBef>
                <a:spcPts val="2400"/>
              </a:spcBef>
              <a:defRPr/>
            </a:pPr>
            <a:r>
              <a:rPr lang="en-US" altLang="en-US" sz="4500" dirty="0"/>
              <a:t>Your broader impacts in the community</a:t>
            </a:r>
          </a:p>
          <a:p>
            <a:pPr marL="1060860" indent="-685800">
              <a:spcBef>
                <a:spcPts val="2400"/>
              </a:spcBef>
              <a:defRPr/>
            </a:pPr>
            <a:r>
              <a:rPr lang="en-US" altLang="en-US" sz="4500" dirty="0"/>
              <a:t>An unexpected twist that led you to where you are today</a:t>
            </a:r>
          </a:p>
        </p:txBody>
      </p:sp>
    </p:spTree>
    <p:extLst>
      <p:ext uri="{BB962C8B-B14F-4D97-AF65-F5344CB8AC3E}">
        <p14:creationId xmlns:p14="http://schemas.microsoft.com/office/powerpoint/2010/main" val="2471837574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>
            <a:extLst>
              <a:ext uri="{FF2B5EF4-FFF2-40B4-BE49-F238E27FC236}">
                <a16:creationId xmlns:a16="http://schemas.microsoft.com/office/drawing/2014/main" id="{524BF73C-7664-D245-A698-98BF9A726E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69571" y="454138"/>
            <a:ext cx="22500772" cy="2678906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11250" dirty="0"/>
              <a:t>Intellectual Merits/Broader Impacts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3B47B3D-C8FF-AF46-8F5F-BFACB8859A6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04455316"/>
              </p:ext>
            </p:extLst>
          </p:nvPr>
        </p:nvGraphicFramePr>
        <p:xfrm>
          <a:off x="3048000" y="3893344"/>
          <a:ext cx="19191515" cy="8989899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4425227">
                  <a:extLst>
                    <a:ext uri="{9D8B030D-6E8A-4147-A177-3AD203B41FA5}">
                      <a16:colId xmlns:a16="http://schemas.microsoft.com/office/drawing/2014/main" val="288642068"/>
                    </a:ext>
                  </a:extLst>
                </a:gridCol>
                <a:gridCol w="7266690">
                  <a:extLst>
                    <a:ext uri="{9D8B030D-6E8A-4147-A177-3AD203B41FA5}">
                      <a16:colId xmlns:a16="http://schemas.microsoft.com/office/drawing/2014/main" val="3190696626"/>
                    </a:ext>
                  </a:extLst>
                </a:gridCol>
                <a:gridCol w="7499598">
                  <a:extLst>
                    <a:ext uri="{9D8B030D-6E8A-4147-A177-3AD203B41FA5}">
                      <a16:colId xmlns:a16="http://schemas.microsoft.com/office/drawing/2014/main" val="1114493477"/>
                    </a:ext>
                  </a:extLst>
                </a:gridCol>
              </a:tblGrid>
              <a:tr h="1157288">
                <a:tc>
                  <a:txBody>
                    <a:bodyPr/>
                    <a:lstStyle/>
                    <a:p>
                      <a:endParaRPr lang="en-US" sz="3400" dirty="0">
                        <a:solidFill>
                          <a:schemeClr val="tx1"/>
                        </a:solidFill>
                      </a:endParaRPr>
                    </a:p>
                  </a:txBody>
                  <a:tcPr marL="128588" marR="128588" marT="64294" marB="64294"/>
                </a:tc>
                <a:tc>
                  <a:txBody>
                    <a:bodyPr/>
                    <a:lstStyle/>
                    <a:p>
                      <a:r>
                        <a:rPr lang="en-US" sz="34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You</a:t>
                      </a:r>
                    </a:p>
                    <a:p>
                      <a:r>
                        <a:rPr lang="en-US" sz="34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(Personal Statement)</a:t>
                      </a:r>
                      <a:endParaRPr lang="en-US" sz="3400" b="1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128588" marR="128588" marT="64294" marB="64294"/>
                </a:tc>
                <a:tc>
                  <a:txBody>
                    <a:bodyPr/>
                    <a:lstStyle/>
                    <a:p>
                      <a:r>
                        <a:rPr lang="en-US" sz="34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Your Work</a:t>
                      </a:r>
                    </a:p>
                    <a:p>
                      <a:r>
                        <a:rPr lang="en-US" sz="34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(Research Plan)</a:t>
                      </a:r>
                      <a:endParaRPr lang="en-US" sz="3400" b="1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128588" marR="128588" marT="64294" marB="64294"/>
                </a:tc>
                <a:extLst>
                  <a:ext uri="{0D108BD9-81ED-4DB2-BD59-A6C34878D82A}">
                    <a16:rowId xmlns:a16="http://schemas.microsoft.com/office/drawing/2014/main" val="2027928816"/>
                  </a:ext>
                </a:extLst>
              </a:tr>
              <a:tr h="3775505">
                <a:tc>
                  <a:txBody>
                    <a:bodyPr/>
                    <a:lstStyle/>
                    <a:p>
                      <a:endParaRPr lang="en-US" sz="3400" b="1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sz="3400" b="1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sz="3400" b="1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sz="3400" b="1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3400" b="1" dirty="0">
                          <a:solidFill>
                            <a:schemeClr val="tx1"/>
                          </a:solidFill>
                        </a:rPr>
                        <a:t>Intellectual Merit</a:t>
                      </a:r>
                    </a:p>
                  </a:txBody>
                  <a:tcPr marL="128588" marR="128588" marT="64294" marB="64294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500" dirty="0"/>
                        <a:t>Your merit: describe your motivation, ability, research experiences, preparation, achievements, perseverance, and your future goals (scholarly, professionally)</a:t>
                      </a:r>
                    </a:p>
                    <a:p>
                      <a:pPr algn="l"/>
                      <a:endParaRPr lang="en-US" sz="3500" dirty="0"/>
                    </a:p>
                  </a:txBody>
                  <a:tcPr marL="128588" marR="128588" marT="64294" marB="64294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500" dirty="0"/>
                        <a:t>Merit of your work: describe your topic, innovation, rigor, creativity, new knowledge your research will create, and contributions to existing science</a:t>
                      </a:r>
                    </a:p>
                  </a:txBody>
                  <a:tcPr marL="128588" marR="128588" marT="64294" marB="64294"/>
                </a:tc>
                <a:extLst>
                  <a:ext uri="{0D108BD9-81ED-4DB2-BD59-A6C34878D82A}">
                    <a16:rowId xmlns:a16="http://schemas.microsoft.com/office/drawing/2014/main" val="259694460"/>
                  </a:ext>
                </a:extLst>
              </a:tr>
              <a:tr h="3962603">
                <a:tc>
                  <a:txBody>
                    <a:bodyPr/>
                    <a:lstStyle/>
                    <a:p>
                      <a:endParaRPr lang="en-US" sz="3400" b="1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sz="3400" b="1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sz="3400" b="1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3400" b="1" dirty="0">
                          <a:solidFill>
                            <a:schemeClr val="tx1"/>
                          </a:solidFill>
                        </a:rPr>
                        <a:t>Broader Impacts </a:t>
                      </a:r>
                    </a:p>
                  </a:txBody>
                  <a:tcPr marL="128588" marR="128588" marT="64294" marB="64294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500" dirty="0"/>
                        <a:t>Your impact: describe your background, personal story, broadening participation, outreach, identity, initiative, leadership, communicating science</a:t>
                      </a:r>
                    </a:p>
                    <a:p>
                      <a:pPr algn="l"/>
                      <a:endParaRPr lang="en-US" sz="3500" dirty="0"/>
                    </a:p>
                  </a:txBody>
                  <a:tcPr marL="128588" marR="128588" marT="64294" marB="64294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500" dirty="0"/>
                        <a:t>Impact of your work: describe the foundational nature, relevance, importance to society, and any educational or interdisciplinary connections of your research</a:t>
                      </a:r>
                    </a:p>
                  </a:txBody>
                  <a:tcPr marL="128588" marR="128588" marT="64294" marB="64294"/>
                </a:tc>
                <a:extLst>
                  <a:ext uri="{0D108BD9-81ED-4DB2-BD59-A6C34878D82A}">
                    <a16:rowId xmlns:a16="http://schemas.microsoft.com/office/drawing/2014/main" val="42684380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1925849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>
            <a:extLst>
              <a:ext uri="{FF2B5EF4-FFF2-40B4-BE49-F238E27FC236}">
                <a16:creationId xmlns:a16="http://schemas.microsoft.com/office/drawing/2014/main" id="{F29D935B-8413-2A41-9071-7E8F5B78C5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89100" y="502557"/>
            <a:ext cx="21005800" cy="2286000"/>
          </a:xfrm>
        </p:spPr>
        <p:txBody>
          <a:bodyPr/>
          <a:lstStyle/>
          <a:p>
            <a:r>
              <a:rPr lang="en-US" altLang="en-US" sz="11250" dirty="0"/>
              <a:t>Intellectual Merits</a:t>
            </a:r>
          </a:p>
        </p:txBody>
      </p:sp>
      <p:sp>
        <p:nvSpPr>
          <p:cNvPr id="18434" name="Content Placeholder 2">
            <a:extLst>
              <a:ext uri="{FF2B5EF4-FFF2-40B4-BE49-F238E27FC236}">
                <a16:creationId xmlns:a16="http://schemas.microsoft.com/office/drawing/2014/main" id="{D7E6357E-FAF0-964B-A4B6-52E6D73DC89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955472" y="3893344"/>
            <a:ext cx="19739428" cy="9423645"/>
          </a:xfrm>
        </p:spPr>
        <p:txBody>
          <a:bodyPr>
            <a:normAutofit/>
          </a:bodyPr>
          <a:lstStyle/>
          <a:p>
            <a:pPr marL="375060" indent="0">
              <a:spcBef>
                <a:spcPts val="2400"/>
              </a:spcBef>
              <a:buNone/>
              <a:defRPr/>
            </a:pPr>
            <a:r>
              <a:rPr lang="en-US" altLang="en-US" b="1" dirty="0"/>
              <a:t>This is you describing your potential to advance knowledge through research and scholarly activities: 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sz="4500" dirty="0"/>
              <a:t>Your history and preparation as a student, scholar, and leader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sz="4500" dirty="0"/>
              <a:t>Documented intellectual ability (GPA, awards, etc.)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sz="4500" dirty="0"/>
              <a:t>Evidence of your ability to: </a:t>
            </a:r>
          </a:p>
          <a:p>
            <a:pPr lvl="2">
              <a:spcBef>
                <a:spcPts val="2400"/>
              </a:spcBef>
              <a:buFontTx/>
              <a:buChar char="-"/>
              <a:defRPr/>
            </a:pPr>
            <a:r>
              <a:rPr lang="en-US" altLang="en-US" sz="4500" dirty="0"/>
              <a:t>Plan and conduct research </a:t>
            </a:r>
          </a:p>
          <a:p>
            <a:pPr lvl="2">
              <a:spcBef>
                <a:spcPts val="2400"/>
              </a:spcBef>
              <a:buFontTx/>
              <a:buChar char="-"/>
              <a:defRPr/>
            </a:pPr>
            <a:r>
              <a:rPr lang="en-US" altLang="en-US" sz="4500" dirty="0"/>
              <a:t>Work independently </a:t>
            </a:r>
          </a:p>
          <a:p>
            <a:pPr lvl="2">
              <a:spcBef>
                <a:spcPts val="2400"/>
              </a:spcBef>
              <a:buFontTx/>
              <a:buChar char="-"/>
              <a:defRPr/>
            </a:pPr>
            <a:r>
              <a:rPr lang="en-US" altLang="en-US" sz="4500" dirty="0"/>
              <a:t>Communicate research </a:t>
            </a:r>
          </a:p>
          <a:p>
            <a:pPr lvl="2">
              <a:spcBef>
                <a:spcPts val="2400"/>
              </a:spcBef>
              <a:buFontTx/>
              <a:buChar char="-"/>
              <a:defRPr/>
            </a:pPr>
            <a:r>
              <a:rPr lang="en-US" altLang="en-US" sz="4500" dirty="0"/>
              <a:t>Take initiative, solve problems, persist</a:t>
            </a:r>
          </a:p>
        </p:txBody>
      </p:sp>
    </p:spTree>
    <p:extLst>
      <p:ext uri="{BB962C8B-B14F-4D97-AF65-F5344CB8AC3E}">
        <p14:creationId xmlns:p14="http://schemas.microsoft.com/office/powerpoint/2010/main" val="1404202571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>
            <a:extLst>
              <a:ext uri="{FF2B5EF4-FFF2-40B4-BE49-F238E27FC236}">
                <a16:creationId xmlns:a16="http://schemas.microsoft.com/office/drawing/2014/main" id="{F29D935B-8413-2A41-9071-7E8F5B78C5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89100" y="486228"/>
            <a:ext cx="21005800" cy="2286000"/>
          </a:xfrm>
        </p:spPr>
        <p:txBody>
          <a:bodyPr/>
          <a:lstStyle/>
          <a:p>
            <a:r>
              <a:rPr lang="en-US" altLang="en-US" sz="11250" dirty="0"/>
              <a:t>Broader Impacts</a:t>
            </a:r>
          </a:p>
        </p:txBody>
      </p:sp>
      <p:sp>
        <p:nvSpPr>
          <p:cNvPr id="18434" name="Content Placeholder 2">
            <a:extLst>
              <a:ext uri="{FF2B5EF4-FFF2-40B4-BE49-F238E27FC236}">
                <a16:creationId xmlns:a16="http://schemas.microsoft.com/office/drawing/2014/main" id="{D7E6357E-FAF0-964B-A4B6-52E6D73DC89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167743" y="3893343"/>
            <a:ext cx="19527157" cy="9349127"/>
          </a:xfrm>
        </p:spPr>
        <p:txBody>
          <a:bodyPr>
            <a:normAutofit/>
          </a:bodyPr>
          <a:lstStyle/>
          <a:p>
            <a:pPr marL="375060" indent="0">
              <a:spcBef>
                <a:spcPts val="2400"/>
              </a:spcBef>
              <a:buNone/>
              <a:defRPr/>
            </a:pPr>
            <a:r>
              <a:rPr lang="en-US" altLang="en-US" b="1" dirty="0"/>
              <a:t>This is where you describe your impact on society, personally and through research.</a:t>
            </a:r>
          </a:p>
          <a:p>
            <a:pPr marL="375060" indent="0">
              <a:spcBef>
                <a:spcPts val="2400"/>
              </a:spcBef>
              <a:buNone/>
              <a:defRPr/>
            </a:pPr>
            <a:r>
              <a:rPr lang="en-US" altLang="en-US" b="1" dirty="0"/>
              <a:t>Describe how you have impacted your community: </a:t>
            </a:r>
          </a:p>
          <a:p>
            <a:pPr marL="1060860" indent="-685800">
              <a:spcBef>
                <a:spcPts val="2400"/>
              </a:spcBef>
              <a:defRPr/>
            </a:pPr>
            <a:r>
              <a:rPr lang="en-US" altLang="en-US" sz="4500" dirty="0"/>
              <a:t>Participation with and impact on diverse populations</a:t>
            </a:r>
          </a:p>
          <a:p>
            <a:pPr marL="1060860" indent="-685800">
              <a:spcBef>
                <a:spcPts val="2400"/>
              </a:spcBef>
              <a:defRPr/>
            </a:pPr>
            <a:r>
              <a:rPr lang="en-US" altLang="en-US" sz="4500" dirty="0"/>
              <a:t>Outreach, teaching, mentoring, and impacting STEM education in schools and community</a:t>
            </a:r>
          </a:p>
          <a:p>
            <a:pPr marL="1060860" indent="-685800">
              <a:spcBef>
                <a:spcPts val="2400"/>
              </a:spcBef>
              <a:defRPr/>
            </a:pPr>
            <a:r>
              <a:rPr lang="en-US" altLang="en-US" sz="4500" dirty="0"/>
              <a:t>Community outreach: participation in and leadership of science clubs, writing/blogging/podcasts, other media</a:t>
            </a:r>
          </a:p>
          <a:p>
            <a:pPr marL="1060860" indent="-685800">
              <a:spcBef>
                <a:spcPts val="2400"/>
              </a:spcBef>
              <a:defRPr/>
            </a:pPr>
            <a:r>
              <a:rPr lang="en-US" altLang="en-US" sz="4500" dirty="0"/>
              <a:t>Impact in creating and cultivating a diverse workforce</a:t>
            </a:r>
          </a:p>
          <a:p>
            <a:pPr marL="1060860" indent="-685800">
              <a:spcBef>
                <a:spcPts val="2400"/>
              </a:spcBef>
              <a:defRPr/>
            </a:pPr>
            <a:r>
              <a:rPr lang="en-US" altLang="en-US" sz="4500" dirty="0"/>
              <a:t>Increase collaboration between academic and industry sectors</a:t>
            </a:r>
          </a:p>
        </p:txBody>
      </p:sp>
    </p:spTree>
    <p:extLst>
      <p:ext uri="{BB962C8B-B14F-4D97-AF65-F5344CB8AC3E}">
        <p14:creationId xmlns:p14="http://schemas.microsoft.com/office/powerpoint/2010/main" val="1320632126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>
            <a:extLst>
              <a:ext uri="{FF2B5EF4-FFF2-40B4-BE49-F238E27FC236}">
                <a16:creationId xmlns:a16="http://schemas.microsoft.com/office/drawing/2014/main" id="{F29D935B-8413-2A41-9071-7E8F5B78C5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0" y="503123"/>
            <a:ext cx="18288000" cy="2678906"/>
          </a:xfrm>
        </p:spPr>
        <p:txBody>
          <a:bodyPr/>
          <a:lstStyle/>
          <a:p>
            <a:r>
              <a:rPr lang="en-US" altLang="en-US" sz="11250" dirty="0"/>
              <a:t>Writing About Experience</a:t>
            </a:r>
          </a:p>
        </p:txBody>
      </p:sp>
      <p:sp>
        <p:nvSpPr>
          <p:cNvPr id="18434" name="Content Placeholder 2">
            <a:extLst>
              <a:ext uri="{FF2B5EF4-FFF2-40B4-BE49-F238E27FC236}">
                <a16:creationId xmlns:a16="http://schemas.microsoft.com/office/drawing/2014/main" id="{D7E6357E-FAF0-964B-A4B6-52E6D73DC89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0" y="3893345"/>
            <a:ext cx="19237842" cy="6611622"/>
          </a:xfrm>
        </p:spPr>
        <p:txBody>
          <a:bodyPr>
            <a:normAutofit/>
          </a:bodyPr>
          <a:lstStyle/>
          <a:p>
            <a:pPr marL="375060" indent="0">
              <a:spcBef>
                <a:spcPts val="2400"/>
              </a:spcBef>
              <a:buNone/>
              <a:defRPr/>
            </a:pPr>
            <a:r>
              <a:rPr lang="en-US" altLang="en-US" b="1" dirty="0"/>
              <a:t>Describe the sort of projects you worked on: </a:t>
            </a:r>
          </a:p>
          <a:p>
            <a:pPr marL="1060860" indent="-685800">
              <a:spcBef>
                <a:spcPts val="2400"/>
              </a:spcBef>
              <a:defRPr/>
            </a:pPr>
            <a:r>
              <a:rPr lang="en-US" altLang="en-US" sz="4500" dirty="0"/>
              <a:t>Who was your research advisor/faculty mentor/PI? </a:t>
            </a:r>
          </a:p>
          <a:p>
            <a:pPr marL="1060860" indent="-685800">
              <a:spcBef>
                <a:spcPts val="2400"/>
              </a:spcBef>
              <a:defRPr/>
            </a:pPr>
            <a:r>
              <a:rPr lang="en-US" altLang="en-US" sz="4500" dirty="0"/>
              <a:t>How did you get involved? </a:t>
            </a:r>
          </a:p>
          <a:p>
            <a:pPr marL="1060860" indent="-685800">
              <a:spcBef>
                <a:spcPts val="2400"/>
              </a:spcBef>
              <a:defRPr/>
            </a:pPr>
            <a:r>
              <a:rPr lang="en-US" altLang="en-US" sz="4500" dirty="0"/>
              <a:t>What was your role? Were you independent or part of a team? </a:t>
            </a:r>
          </a:p>
          <a:p>
            <a:pPr marL="1060860" indent="-685800">
              <a:spcBef>
                <a:spcPts val="2400"/>
              </a:spcBef>
              <a:defRPr/>
            </a:pPr>
            <a:r>
              <a:rPr lang="en-US" altLang="en-US" sz="4500" dirty="0"/>
              <a:t>What sort of skills and knowledge was gained from the experience? </a:t>
            </a:r>
          </a:p>
          <a:p>
            <a:pPr marL="1060860" indent="-685800">
              <a:spcBef>
                <a:spcPts val="2400"/>
              </a:spcBef>
              <a:defRPr/>
            </a:pPr>
            <a:r>
              <a:rPr lang="en-US" altLang="en-US" sz="4500" dirty="0"/>
              <a:t>What were the results (publications, presentations,  recognition, etc.)?</a:t>
            </a:r>
          </a:p>
        </p:txBody>
      </p:sp>
    </p:spTree>
    <p:extLst>
      <p:ext uri="{BB962C8B-B14F-4D97-AF65-F5344CB8AC3E}">
        <p14:creationId xmlns:p14="http://schemas.microsoft.com/office/powerpoint/2010/main" val="3243782989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>
            <a:extLst>
              <a:ext uri="{FF2B5EF4-FFF2-40B4-BE49-F238E27FC236}">
                <a16:creationId xmlns:a16="http://schemas.microsoft.com/office/drawing/2014/main" id="{F29D935B-8413-2A41-9071-7E8F5B78C5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0" y="437809"/>
            <a:ext cx="18288000" cy="2678906"/>
          </a:xfrm>
        </p:spPr>
        <p:txBody>
          <a:bodyPr/>
          <a:lstStyle/>
          <a:p>
            <a:r>
              <a:rPr lang="en-US" altLang="en-US" sz="11250" dirty="0"/>
              <a:t>Suggested Page 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7D93E7-068C-0741-80E8-5687E79FE3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7999" y="3951514"/>
            <a:ext cx="19344167" cy="6595984"/>
          </a:xfrm>
        </p:spPr>
        <p:txBody>
          <a:bodyPr/>
          <a:lstStyle/>
          <a:p>
            <a:pPr marL="0" indent="0">
              <a:spcBef>
                <a:spcPts val="2400"/>
              </a:spcBef>
              <a:buNone/>
            </a:pPr>
            <a:r>
              <a:rPr lang="en-US" b="1" dirty="0"/>
              <a:t>Consider including the following elements in your narrative:</a:t>
            </a:r>
          </a:p>
          <a:p>
            <a:pPr>
              <a:spcBef>
                <a:spcPts val="2400"/>
              </a:spcBef>
            </a:pPr>
            <a:r>
              <a:rPr lang="en-US" sz="4500" b="1" dirty="0"/>
              <a:t>Your relevant background </a:t>
            </a:r>
            <a:r>
              <a:rPr lang="en-US" sz="4500" dirty="0"/>
              <a:t>– your past, your foundation</a:t>
            </a:r>
          </a:p>
          <a:p>
            <a:pPr>
              <a:spcBef>
                <a:spcPts val="2400"/>
              </a:spcBef>
            </a:pPr>
            <a:r>
              <a:rPr lang="en-US" sz="4500" b="1" dirty="0"/>
              <a:t>Your present </a:t>
            </a:r>
            <a:r>
              <a:rPr lang="en-US" sz="4500" dirty="0"/>
              <a:t>– where you are today (undergrad, grad school) – how you have prepared for graduate education and to be a scholar and leader</a:t>
            </a:r>
          </a:p>
          <a:p>
            <a:pPr>
              <a:spcBef>
                <a:spcPts val="2400"/>
              </a:spcBef>
            </a:pPr>
            <a:r>
              <a:rPr lang="en-US" sz="4500" b="1" dirty="0"/>
              <a:t>Your future </a:t>
            </a:r>
            <a:r>
              <a:rPr lang="en-US" sz="4500" dirty="0"/>
              <a:t>– what you hope the next 20-30(</a:t>
            </a:r>
            <a:r>
              <a:rPr lang="en-US" sz="4500" dirty="0" err="1"/>
              <a:t>ish</a:t>
            </a:r>
            <a:r>
              <a:rPr lang="en-US" sz="4500" dirty="0"/>
              <a:t>) years will look like for you – what you hope to achieve in your career, the paths down which you hope to grow as a scholar, professional, and leader</a:t>
            </a:r>
          </a:p>
        </p:txBody>
      </p:sp>
    </p:spTree>
    <p:extLst>
      <p:ext uri="{BB962C8B-B14F-4D97-AF65-F5344CB8AC3E}">
        <p14:creationId xmlns:p14="http://schemas.microsoft.com/office/powerpoint/2010/main" val="2529885455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>
            <a:extLst>
              <a:ext uri="{FF2B5EF4-FFF2-40B4-BE49-F238E27FC236}">
                <a16:creationId xmlns:a16="http://schemas.microsoft.com/office/drawing/2014/main" id="{F29D935B-8413-2A41-9071-7E8F5B78C5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0" y="437809"/>
            <a:ext cx="18288000" cy="2678906"/>
          </a:xfrm>
        </p:spPr>
        <p:txBody>
          <a:bodyPr/>
          <a:lstStyle/>
          <a:p>
            <a:r>
              <a:rPr lang="en-US" altLang="en-US" sz="11250" dirty="0"/>
              <a:t>Suggested Page Structure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7E36D88-3CDC-7C45-BDCB-2A29E110DA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49" r="1519" b="1714"/>
          <a:stretch/>
        </p:blipFill>
        <p:spPr>
          <a:xfrm>
            <a:off x="5012531" y="3893344"/>
            <a:ext cx="14358938" cy="8643938"/>
          </a:xfrm>
        </p:spPr>
      </p:pic>
    </p:spTree>
    <p:extLst>
      <p:ext uri="{BB962C8B-B14F-4D97-AF65-F5344CB8AC3E}">
        <p14:creationId xmlns:p14="http://schemas.microsoft.com/office/powerpoint/2010/main" val="1843755078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>
            <a:extLst>
              <a:ext uri="{FF2B5EF4-FFF2-40B4-BE49-F238E27FC236}">
                <a16:creationId xmlns:a16="http://schemas.microsoft.com/office/drawing/2014/main" id="{F29D935B-8413-2A41-9071-7E8F5B78C5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1250" dirty="0"/>
              <a:t>What We’ll Cover</a:t>
            </a:r>
          </a:p>
        </p:txBody>
      </p:sp>
      <p:sp>
        <p:nvSpPr>
          <p:cNvPr id="18434" name="Content Placeholder 2">
            <a:extLst>
              <a:ext uri="{FF2B5EF4-FFF2-40B4-BE49-F238E27FC236}">
                <a16:creationId xmlns:a16="http://schemas.microsoft.com/office/drawing/2014/main" id="{D7E6357E-FAF0-964B-A4B6-52E6D73DC89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37114" y="3441469"/>
            <a:ext cx="16512949" cy="10141527"/>
          </a:xfrm>
        </p:spPr>
        <p:txBody>
          <a:bodyPr>
            <a:normAutofit fontScale="85000" lnSpcReduction="20000"/>
          </a:bodyPr>
          <a:lstStyle/>
          <a:p>
            <a:pPr>
              <a:spcBef>
                <a:spcPts val="2400"/>
              </a:spcBef>
              <a:defRPr/>
            </a:pPr>
            <a:r>
              <a:rPr lang="en-US" altLang="en-US" dirty="0"/>
              <a:t>NSF-GRFP and eligibility review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dirty="0"/>
              <a:t>Personal statements</a:t>
            </a:r>
          </a:p>
          <a:p>
            <a:pPr lvl="2">
              <a:spcBef>
                <a:spcPts val="2400"/>
              </a:spcBef>
              <a:defRPr/>
            </a:pPr>
            <a:r>
              <a:rPr lang="en-US" altLang="en-US" dirty="0"/>
              <a:t>Getting started/statement introduction</a:t>
            </a:r>
          </a:p>
          <a:p>
            <a:pPr lvl="2">
              <a:spcBef>
                <a:spcPts val="2400"/>
              </a:spcBef>
              <a:defRPr/>
            </a:pPr>
            <a:r>
              <a:rPr lang="en-US" altLang="en-US" dirty="0"/>
              <a:t>Intellectual merits/broader impacts</a:t>
            </a:r>
          </a:p>
          <a:p>
            <a:pPr lvl="2">
              <a:spcBef>
                <a:spcPts val="2400"/>
              </a:spcBef>
              <a:defRPr/>
            </a:pPr>
            <a:r>
              <a:rPr lang="en-US" altLang="en-US" dirty="0"/>
              <a:t>Writing about your experience</a:t>
            </a:r>
          </a:p>
          <a:p>
            <a:pPr lvl="2">
              <a:spcBef>
                <a:spcPts val="2400"/>
              </a:spcBef>
              <a:defRPr/>
            </a:pPr>
            <a:r>
              <a:rPr lang="en-US" altLang="en-US" dirty="0"/>
              <a:t>Suggested page structure</a:t>
            </a:r>
          </a:p>
          <a:p>
            <a:pPr lvl="2">
              <a:spcBef>
                <a:spcPts val="2400"/>
              </a:spcBef>
              <a:defRPr/>
            </a:pPr>
            <a:r>
              <a:rPr lang="en-US" altLang="en-US" dirty="0"/>
              <a:t>Writing tips</a:t>
            </a:r>
          </a:p>
          <a:p>
            <a:pPr lvl="2">
              <a:spcBef>
                <a:spcPts val="2400"/>
              </a:spcBef>
              <a:defRPr/>
            </a:pPr>
            <a:r>
              <a:rPr lang="en-US" altLang="en-US" dirty="0"/>
              <a:t>Common weaknesses</a:t>
            </a:r>
          </a:p>
          <a:p>
            <a:pPr lvl="2">
              <a:spcBef>
                <a:spcPts val="2400"/>
              </a:spcBef>
              <a:defRPr/>
            </a:pPr>
            <a:r>
              <a:rPr lang="en-US" altLang="en-US" dirty="0"/>
              <a:t>Drafting your statement</a:t>
            </a:r>
          </a:p>
          <a:p>
            <a:pPr lvl="2">
              <a:spcBef>
                <a:spcPts val="2400"/>
              </a:spcBef>
              <a:defRPr/>
            </a:pPr>
            <a:r>
              <a:rPr lang="en-US" altLang="en-US" dirty="0"/>
              <a:t>Proofreading &amp; seeking feedback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dirty="0"/>
              <a:t>FAQs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dirty="0"/>
              <a:t>Resources</a:t>
            </a:r>
          </a:p>
        </p:txBody>
      </p:sp>
    </p:spTree>
    <p:extLst>
      <p:ext uri="{BB962C8B-B14F-4D97-AF65-F5344CB8AC3E}">
        <p14:creationId xmlns:p14="http://schemas.microsoft.com/office/powerpoint/2010/main" val="3279978713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>
            <a:extLst>
              <a:ext uri="{FF2B5EF4-FFF2-40B4-BE49-F238E27FC236}">
                <a16:creationId xmlns:a16="http://schemas.microsoft.com/office/drawing/2014/main" id="{F29D935B-8413-2A41-9071-7E8F5B78C5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89100" y="469900"/>
            <a:ext cx="21005800" cy="2286000"/>
          </a:xfrm>
        </p:spPr>
        <p:txBody>
          <a:bodyPr/>
          <a:lstStyle/>
          <a:p>
            <a:r>
              <a:rPr lang="en-US" altLang="en-US" sz="11250" dirty="0"/>
              <a:t>Writing Tips</a:t>
            </a:r>
          </a:p>
        </p:txBody>
      </p:sp>
      <p:sp>
        <p:nvSpPr>
          <p:cNvPr id="18434" name="Content Placeholder 2">
            <a:extLst>
              <a:ext uri="{FF2B5EF4-FFF2-40B4-BE49-F238E27FC236}">
                <a16:creationId xmlns:a16="http://schemas.microsoft.com/office/drawing/2014/main" id="{D7E6357E-FAF0-964B-A4B6-52E6D73DC89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282043" y="3893344"/>
            <a:ext cx="18684821" cy="5612163"/>
          </a:xfrm>
        </p:spPr>
        <p:txBody>
          <a:bodyPr>
            <a:normAutofit/>
          </a:bodyPr>
          <a:lstStyle/>
          <a:p>
            <a:pPr marL="375060" indent="0">
              <a:spcBef>
                <a:spcPts val="2400"/>
              </a:spcBef>
              <a:buNone/>
              <a:defRPr/>
            </a:pPr>
            <a:r>
              <a:rPr lang="en-US" altLang="en-US" b="1" dirty="0"/>
              <a:t>Write clearly – allow your voice to flow clearly: </a:t>
            </a:r>
          </a:p>
          <a:p>
            <a:pPr marL="1060860" indent="-685800">
              <a:spcBef>
                <a:spcPts val="2400"/>
              </a:spcBef>
              <a:defRPr/>
            </a:pPr>
            <a:r>
              <a:rPr lang="en-US" altLang="en-US" sz="4500" dirty="0"/>
              <a:t>Be pithy and succinct – only include what is necessary</a:t>
            </a:r>
          </a:p>
          <a:p>
            <a:pPr marL="1060860" indent="-685800">
              <a:spcBef>
                <a:spcPts val="2400"/>
              </a:spcBef>
              <a:defRPr/>
            </a:pPr>
            <a:r>
              <a:rPr lang="en-US" altLang="en-US" sz="4500" dirty="0"/>
              <a:t>Omit unnecessary language, especially technical jargon</a:t>
            </a:r>
          </a:p>
          <a:p>
            <a:pPr marL="1060860" indent="-685800">
              <a:spcBef>
                <a:spcPts val="2400"/>
              </a:spcBef>
              <a:defRPr/>
            </a:pPr>
            <a:r>
              <a:rPr lang="en-US" altLang="en-US" sz="4500" dirty="0"/>
              <a:t>Use shorter words over longer, more complicated vocabulary</a:t>
            </a:r>
          </a:p>
          <a:p>
            <a:pPr marL="1060860" indent="-685800">
              <a:spcBef>
                <a:spcPts val="2400"/>
              </a:spcBef>
              <a:defRPr/>
            </a:pPr>
            <a:r>
              <a:rPr lang="en-US" altLang="en-US" sz="4500" dirty="0"/>
              <a:t>Make sure each sentence is purposeful</a:t>
            </a:r>
          </a:p>
        </p:txBody>
      </p:sp>
    </p:spTree>
    <p:extLst>
      <p:ext uri="{BB962C8B-B14F-4D97-AF65-F5344CB8AC3E}">
        <p14:creationId xmlns:p14="http://schemas.microsoft.com/office/powerpoint/2010/main" val="2880772004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>
            <a:extLst>
              <a:ext uri="{FF2B5EF4-FFF2-40B4-BE49-F238E27FC236}">
                <a16:creationId xmlns:a16="http://schemas.microsoft.com/office/drawing/2014/main" id="{F29D935B-8413-2A41-9071-7E8F5B78C5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89100" y="469900"/>
            <a:ext cx="21005800" cy="2286000"/>
          </a:xfrm>
        </p:spPr>
        <p:txBody>
          <a:bodyPr/>
          <a:lstStyle/>
          <a:p>
            <a:r>
              <a:rPr lang="en-US" altLang="en-US" sz="11250" dirty="0"/>
              <a:t>Writing Tips</a:t>
            </a:r>
          </a:p>
        </p:txBody>
      </p:sp>
      <p:sp>
        <p:nvSpPr>
          <p:cNvPr id="18434" name="Content Placeholder 2">
            <a:extLst>
              <a:ext uri="{FF2B5EF4-FFF2-40B4-BE49-F238E27FC236}">
                <a16:creationId xmlns:a16="http://schemas.microsoft.com/office/drawing/2014/main" id="{D7E6357E-FAF0-964B-A4B6-52E6D73DC89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477985" y="3893344"/>
            <a:ext cx="18935447" cy="5250656"/>
          </a:xfrm>
        </p:spPr>
        <p:txBody>
          <a:bodyPr>
            <a:normAutofit/>
          </a:bodyPr>
          <a:lstStyle/>
          <a:p>
            <a:pPr marL="375060" indent="0">
              <a:spcBef>
                <a:spcPts val="2400"/>
              </a:spcBef>
              <a:buNone/>
              <a:defRPr/>
            </a:pPr>
            <a:r>
              <a:rPr lang="en-US" altLang="en-US" b="1" dirty="0"/>
              <a:t>Know your audience: </a:t>
            </a:r>
          </a:p>
          <a:p>
            <a:pPr marL="1060860" indent="-685800">
              <a:spcBef>
                <a:spcPts val="2400"/>
              </a:spcBef>
              <a:defRPr/>
            </a:pPr>
            <a:r>
              <a:rPr lang="en-US" altLang="en-US" sz="4500" dirty="0"/>
              <a:t>Keep in mind who your reviewers will be – busy faculty! </a:t>
            </a:r>
          </a:p>
          <a:p>
            <a:pPr marL="1060860" indent="-685800">
              <a:spcBef>
                <a:spcPts val="2400"/>
              </a:spcBef>
              <a:defRPr/>
            </a:pPr>
            <a:r>
              <a:rPr lang="en-US" altLang="en-US" sz="4500" dirty="0"/>
              <a:t>Know what your audience is looking for – easy, digestible information</a:t>
            </a:r>
          </a:p>
          <a:p>
            <a:pPr marL="1060860" indent="-685800">
              <a:spcBef>
                <a:spcPts val="2400"/>
              </a:spcBef>
              <a:defRPr/>
            </a:pPr>
            <a:r>
              <a:rPr lang="en-US" altLang="en-US" sz="4500" dirty="0"/>
              <a:t>Write in a way that makes it easy for readers to get the most important info they need to in order to make a decision</a:t>
            </a:r>
          </a:p>
        </p:txBody>
      </p:sp>
    </p:spTree>
    <p:extLst>
      <p:ext uri="{BB962C8B-B14F-4D97-AF65-F5344CB8AC3E}">
        <p14:creationId xmlns:p14="http://schemas.microsoft.com/office/powerpoint/2010/main" val="1851487212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>
            <a:extLst>
              <a:ext uri="{FF2B5EF4-FFF2-40B4-BE49-F238E27FC236}">
                <a16:creationId xmlns:a16="http://schemas.microsoft.com/office/drawing/2014/main" id="{F29D935B-8413-2A41-9071-7E8F5B78C5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89100" y="486229"/>
            <a:ext cx="21005800" cy="2286000"/>
          </a:xfrm>
        </p:spPr>
        <p:txBody>
          <a:bodyPr/>
          <a:lstStyle/>
          <a:p>
            <a:r>
              <a:rPr lang="en-US" altLang="en-US" sz="11250" dirty="0"/>
              <a:t>Writing Tips</a:t>
            </a:r>
          </a:p>
        </p:txBody>
      </p:sp>
      <p:sp>
        <p:nvSpPr>
          <p:cNvPr id="18434" name="Content Placeholder 2">
            <a:extLst>
              <a:ext uri="{FF2B5EF4-FFF2-40B4-BE49-F238E27FC236}">
                <a16:creationId xmlns:a16="http://schemas.microsoft.com/office/drawing/2014/main" id="{D7E6357E-FAF0-964B-A4B6-52E6D73DC89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412670" y="3893344"/>
            <a:ext cx="19282230" cy="9087870"/>
          </a:xfrm>
        </p:spPr>
        <p:txBody>
          <a:bodyPr>
            <a:normAutofit/>
          </a:bodyPr>
          <a:lstStyle/>
          <a:p>
            <a:pPr marL="375060" indent="0">
              <a:spcBef>
                <a:spcPts val="2400"/>
              </a:spcBef>
              <a:buNone/>
              <a:defRPr/>
            </a:pPr>
            <a:r>
              <a:rPr lang="en-US" altLang="en-US" b="1" dirty="0"/>
              <a:t>Be confident in yourself: </a:t>
            </a:r>
          </a:p>
          <a:p>
            <a:pPr marL="1060860" indent="-685800">
              <a:spcBef>
                <a:spcPts val="2400"/>
              </a:spcBef>
              <a:defRPr/>
            </a:pPr>
            <a:r>
              <a:rPr lang="en-US" altLang="en-US" sz="4500" dirty="0"/>
              <a:t>Remember: the NSF is funding </a:t>
            </a:r>
            <a:r>
              <a:rPr lang="en-US" altLang="en-US" sz="4500" b="1" u="sng" dirty="0"/>
              <a:t>you</a:t>
            </a:r>
            <a:r>
              <a:rPr lang="en-US" altLang="en-US" sz="4500" dirty="0"/>
              <a:t>, not your PI or research team</a:t>
            </a:r>
          </a:p>
          <a:p>
            <a:pPr marL="1060860" indent="-685800">
              <a:spcBef>
                <a:spcPts val="2400"/>
              </a:spcBef>
              <a:defRPr/>
            </a:pPr>
            <a:r>
              <a:rPr lang="en-US" altLang="en-US" sz="4500" dirty="0"/>
              <a:t>Take ownership of your scholarly experiences and achievements</a:t>
            </a:r>
          </a:p>
          <a:p>
            <a:pPr marL="1060860" indent="-685800">
              <a:spcBef>
                <a:spcPts val="2400"/>
              </a:spcBef>
              <a:defRPr/>
            </a:pPr>
            <a:r>
              <a:rPr lang="en-US" altLang="en-US" sz="4500" dirty="0"/>
              <a:t>Be honest about your career goals</a:t>
            </a:r>
          </a:p>
          <a:p>
            <a:pPr marL="1060860" indent="-685800">
              <a:spcBef>
                <a:spcPts val="2400"/>
              </a:spcBef>
              <a:defRPr/>
            </a:pPr>
            <a:r>
              <a:rPr lang="en-US" altLang="en-US" sz="4500" dirty="0"/>
              <a:t>Don’t understate or undervalue your accomplishments</a:t>
            </a:r>
          </a:p>
          <a:p>
            <a:pPr marL="1060860" indent="-685800">
              <a:spcBef>
                <a:spcPts val="2400"/>
              </a:spcBef>
              <a:defRPr/>
            </a:pPr>
            <a:r>
              <a:rPr lang="en-US" altLang="en-US" sz="4500" dirty="0"/>
              <a:t>Highlight your role in your projects, research, and leadership roles</a:t>
            </a:r>
          </a:p>
          <a:p>
            <a:pPr marL="1060860" indent="-685800">
              <a:spcBef>
                <a:spcPts val="2400"/>
              </a:spcBef>
              <a:defRPr/>
            </a:pPr>
            <a:r>
              <a:rPr lang="en-US" altLang="en-US" sz="4500" dirty="0"/>
              <a:t>Write with “I” statements, as opposed to “we” statements </a:t>
            </a:r>
          </a:p>
          <a:p>
            <a:pPr marL="1060860" indent="-685800">
              <a:spcBef>
                <a:spcPts val="2400"/>
              </a:spcBef>
              <a:defRPr/>
            </a:pPr>
            <a:r>
              <a:rPr lang="en-US" altLang="en-US" sz="4500" dirty="0"/>
              <a:t>Tell </a:t>
            </a:r>
            <a:r>
              <a:rPr lang="en-US" altLang="en-US" sz="4500" u="sng" dirty="0"/>
              <a:t>your</a:t>
            </a:r>
            <a:r>
              <a:rPr lang="en-US" altLang="en-US" sz="4500" dirty="0"/>
              <a:t> compelling story</a:t>
            </a:r>
          </a:p>
        </p:txBody>
      </p:sp>
    </p:spTree>
    <p:extLst>
      <p:ext uri="{BB962C8B-B14F-4D97-AF65-F5344CB8AC3E}">
        <p14:creationId xmlns:p14="http://schemas.microsoft.com/office/powerpoint/2010/main" val="1604475860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>
            <a:extLst>
              <a:ext uri="{FF2B5EF4-FFF2-40B4-BE49-F238E27FC236}">
                <a16:creationId xmlns:a16="http://schemas.microsoft.com/office/drawing/2014/main" id="{524BF73C-7664-D245-A698-98BF9A726E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0" y="568438"/>
            <a:ext cx="18288000" cy="2678906"/>
          </a:xfrm>
        </p:spPr>
        <p:txBody>
          <a:bodyPr/>
          <a:lstStyle/>
          <a:p>
            <a:pPr eaLnBrk="1" hangingPunct="1"/>
            <a:r>
              <a:rPr lang="en-US" altLang="en-US" sz="11250" dirty="0"/>
              <a:t>Important Considerations</a:t>
            </a:r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53E8A4D5-C9CE-1B4C-9048-8FB2658D87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331029" y="3893344"/>
            <a:ext cx="18742161" cy="5707855"/>
          </a:xfrm>
        </p:spPr>
        <p:txBody>
          <a:bodyPr>
            <a:normAutofit/>
          </a:bodyPr>
          <a:lstStyle/>
          <a:p>
            <a:pPr marL="375060" indent="0">
              <a:spcBef>
                <a:spcPts val="2400"/>
              </a:spcBef>
              <a:buNone/>
              <a:defRPr/>
            </a:pPr>
            <a:r>
              <a:rPr lang="en-US" altLang="en-US" b="1" dirty="0"/>
              <a:t>NSF-GRFP outreach goals – </a:t>
            </a:r>
            <a:r>
              <a:rPr lang="en-US" altLang="en-US" dirty="0"/>
              <a:t>to attract a diverse and qualified applicant pool – with particular attention to</a:t>
            </a:r>
            <a:r>
              <a:rPr lang="en-US" altLang="en-US" b="1" dirty="0"/>
              <a:t>: </a:t>
            </a:r>
          </a:p>
          <a:p>
            <a:pPr marL="1060860" indent="-685800">
              <a:spcBef>
                <a:spcPts val="2400"/>
              </a:spcBef>
              <a:defRPr/>
            </a:pPr>
            <a:r>
              <a:rPr lang="en-US" altLang="en-US" sz="4500" dirty="0"/>
              <a:t>Students attending Minority Serving Institutions (MSIs)</a:t>
            </a:r>
          </a:p>
          <a:p>
            <a:pPr marL="1060860" indent="-685800">
              <a:spcBef>
                <a:spcPts val="2400"/>
              </a:spcBef>
              <a:defRPr/>
            </a:pPr>
            <a:r>
              <a:rPr lang="en-US" altLang="en-US" sz="4500" dirty="0"/>
              <a:t>Students studying in </a:t>
            </a:r>
            <a:r>
              <a:rPr lang="en-US" altLang="en-US" sz="4500" dirty="0" err="1"/>
              <a:t>EPSCoR</a:t>
            </a:r>
            <a:r>
              <a:rPr lang="en-US" altLang="en-US" sz="4500" dirty="0"/>
              <a:t> jurisdictions</a:t>
            </a:r>
          </a:p>
          <a:p>
            <a:pPr marL="1060860" indent="-685800">
              <a:spcBef>
                <a:spcPts val="2400"/>
              </a:spcBef>
              <a:defRPr/>
            </a:pPr>
            <a:r>
              <a:rPr lang="en-US" altLang="en-US" sz="4500" dirty="0"/>
              <a:t>Non-traditional education tracks</a:t>
            </a:r>
          </a:p>
        </p:txBody>
      </p:sp>
    </p:spTree>
    <p:extLst>
      <p:ext uri="{BB962C8B-B14F-4D97-AF65-F5344CB8AC3E}">
        <p14:creationId xmlns:p14="http://schemas.microsoft.com/office/powerpoint/2010/main" val="3232711832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>
            <a:extLst>
              <a:ext uri="{FF2B5EF4-FFF2-40B4-BE49-F238E27FC236}">
                <a16:creationId xmlns:a16="http://schemas.microsoft.com/office/drawing/2014/main" id="{524BF73C-7664-D245-A698-98BF9A726E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0" y="503124"/>
            <a:ext cx="18288000" cy="2678906"/>
          </a:xfrm>
        </p:spPr>
        <p:txBody>
          <a:bodyPr/>
          <a:lstStyle/>
          <a:p>
            <a:pPr eaLnBrk="1" hangingPunct="1"/>
            <a:r>
              <a:rPr lang="en-US" altLang="en-US" sz="11250" dirty="0"/>
              <a:t>Non-Traditional Students</a:t>
            </a:r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53E8A4D5-C9CE-1B4C-9048-8FB2658D87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0" y="3893347"/>
            <a:ext cx="18287999" cy="5803546"/>
          </a:xfrm>
        </p:spPr>
        <p:txBody>
          <a:bodyPr>
            <a:normAutofit/>
          </a:bodyPr>
          <a:lstStyle/>
          <a:p>
            <a:pPr marL="0" indent="0">
              <a:spcBef>
                <a:spcPts val="2400"/>
              </a:spcBef>
              <a:buNone/>
              <a:defRPr/>
            </a:pPr>
            <a:r>
              <a:rPr lang="en-US" altLang="en-US" b="1" dirty="0"/>
              <a:t>Non-traditional students </a:t>
            </a:r>
            <a:r>
              <a:rPr lang="en-US" altLang="en-US" dirty="0"/>
              <a:t>– you are encouraged to apply! </a:t>
            </a:r>
          </a:p>
          <a:p>
            <a:pPr marL="0" indent="0">
              <a:spcBef>
                <a:spcPts val="2400"/>
              </a:spcBef>
              <a:buNone/>
              <a:defRPr/>
            </a:pPr>
            <a:r>
              <a:rPr lang="en-US" altLang="en-US" dirty="0"/>
              <a:t>In your narrative, discuss the “why” behind returning to school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sz="4500" dirty="0"/>
              <a:t>Why are you going back to school now? 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sz="4500" dirty="0"/>
              <a:t>Why are you pursuing graduate education, and why this area of study and research? 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sz="4500" dirty="0"/>
              <a:t>What has been your motivation to take this step?</a:t>
            </a:r>
          </a:p>
        </p:txBody>
      </p:sp>
    </p:spTree>
    <p:extLst>
      <p:ext uri="{BB962C8B-B14F-4D97-AF65-F5344CB8AC3E}">
        <p14:creationId xmlns:p14="http://schemas.microsoft.com/office/powerpoint/2010/main" val="1743646603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>
            <a:extLst>
              <a:ext uri="{FF2B5EF4-FFF2-40B4-BE49-F238E27FC236}">
                <a16:creationId xmlns:a16="http://schemas.microsoft.com/office/drawing/2014/main" id="{524BF73C-7664-D245-A698-98BF9A726E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0" y="503124"/>
            <a:ext cx="18288000" cy="2678906"/>
          </a:xfrm>
        </p:spPr>
        <p:txBody>
          <a:bodyPr/>
          <a:lstStyle/>
          <a:p>
            <a:pPr eaLnBrk="1" hangingPunct="1"/>
            <a:r>
              <a:rPr lang="en-US" altLang="en-US" sz="11250" dirty="0"/>
              <a:t>Common Weaknesses</a:t>
            </a:r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53E8A4D5-C9CE-1B4C-9048-8FB2658D87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0" y="3893344"/>
            <a:ext cx="18995571" cy="8142712"/>
          </a:xfrm>
        </p:spPr>
        <p:txBody>
          <a:bodyPr>
            <a:normAutofit/>
          </a:bodyPr>
          <a:lstStyle/>
          <a:p>
            <a:pPr>
              <a:spcBef>
                <a:spcPts val="2400"/>
              </a:spcBef>
              <a:defRPr/>
            </a:pPr>
            <a:r>
              <a:rPr lang="en-US" altLang="en-US" dirty="0"/>
              <a:t>Unorganized personal statements that don’t tell a clear story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dirty="0"/>
              <a:t>Personal statements that are unclear, incomplete, or unpolished:</a:t>
            </a:r>
          </a:p>
          <a:p>
            <a:pPr lvl="2">
              <a:spcBef>
                <a:spcPts val="1200"/>
              </a:spcBef>
              <a:defRPr/>
            </a:pPr>
            <a:r>
              <a:rPr lang="en-US" altLang="en-US" sz="4500" dirty="0"/>
              <a:t>Failure to “own” your research and experiences</a:t>
            </a:r>
          </a:p>
          <a:p>
            <a:pPr lvl="2">
              <a:spcBef>
                <a:spcPts val="1200"/>
              </a:spcBef>
              <a:defRPr/>
            </a:pPr>
            <a:r>
              <a:rPr lang="en-US" altLang="en-US" sz="4500" dirty="0"/>
              <a:t>Unclear future goals</a:t>
            </a:r>
          </a:p>
          <a:p>
            <a:pPr lvl="2">
              <a:spcBef>
                <a:spcPts val="1200"/>
              </a:spcBef>
              <a:defRPr/>
            </a:pPr>
            <a:r>
              <a:rPr lang="en-US" altLang="en-US" sz="4500" dirty="0"/>
              <a:t>Vague descriptions of experiences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dirty="0"/>
              <a:t>Dense writing that is difficult to understand or is uninteresting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dirty="0"/>
              <a:t>Too much jargon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dirty="0"/>
              <a:t>Failure to address your broader impacts</a:t>
            </a:r>
          </a:p>
        </p:txBody>
      </p:sp>
    </p:spTree>
    <p:extLst>
      <p:ext uri="{BB962C8B-B14F-4D97-AF65-F5344CB8AC3E}">
        <p14:creationId xmlns:p14="http://schemas.microsoft.com/office/powerpoint/2010/main" val="4203395453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>
            <a:extLst>
              <a:ext uri="{FF2B5EF4-FFF2-40B4-BE49-F238E27FC236}">
                <a16:creationId xmlns:a16="http://schemas.microsoft.com/office/drawing/2014/main" id="{F29D935B-8413-2A41-9071-7E8F5B78C5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47156" y="502557"/>
            <a:ext cx="23236844" cy="2286000"/>
          </a:xfrm>
        </p:spPr>
        <p:txBody>
          <a:bodyPr>
            <a:normAutofit/>
          </a:bodyPr>
          <a:lstStyle/>
          <a:p>
            <a:r>
              <a:rPr lang="en-US" altLang="en-US" sz="11250" dirty="0"/>
              <a:t>Drafting Your Statement</a:t>
            </a:r>
          </a:p>
        </p:txBody>
      </p:sp>
      <p:sp>
        <p:nvSpPr>
          <p:cNvPr id="18434" name="Content Placeholder 2">
            <a:extLst>
              <a:ext uri="{FF2B5EF4-FFF2-40B4-BE49-F238E27FC236}">
                <a16:creationId xmlns:a16="http://schemas.microsoft.com/office/drawing/2014/main" id="{D7E6357E-FAF0-964B-A4B6-52E6D73DC89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265714" y="3893344"/>
            <a:ext cx="18658621" cy="7972592"/>
          </a:xfrm>
        </p:spPr>
        <p:txBody>
          <a:bodyPr>
            <a:normAutofit/>
          </a:bodyPr>
          <a:lstStyle/>
          <a:p>
            <a:pPr marL="0" indent="0">
              <a:spcBef>
                <a:spcPts val="2400"/>
              </a:spcBef>
              <a:buNone/>
              <a:defRPr/>
            </a:pPr>
            <a:r>
              <a:rPr lang="en-US" altLang="en-US" b="1" dirty="0"/>
              <a:t>Just get started</a:t>
            </a:r>
            <a:r>
              <a:rPr lang="en-US" altLang="en-US" dirty="0"/>
              <a:t>! Here are some suggestions: 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sz="4500" dirty="0"/>
              <a:t>Begin with an outline – map out your past, present, and future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sz="4500" dirty="0"/>
              <a:t>Write a first draft – don’t worry about length, structure, idea formation – get something on paper to start with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sz="4500" dirty="0"/>
              <a:t>Plan for </a:t>
            </a:r>
            <a:r>
              <a:rPr lang="en-US" altLang="en-US" sz="4500" u="sng" dirty="0"/>
              <a:t>many</a:t>
            </a:r>
            <a:r>
              <a:rPr lang="en-US" altLang="en-US" sz="4500" dirty="0"/>
              <a:t> drafts of your personal statement! 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sz="4500" dirty="0"/>
              <a:t>Proofread before taking to others to review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sz="4500" dirty="0"/>
              <a:t>Don’t leave spelling and grammar checks to the software – they’re not always accurate! </a:t>
            </a:r>
          </a:p>
        </p:txBody>
      </p:sp>
    </p:spTree>
    <p:extLst>
      <p:ext uri="{BB962C8B-B14F-4D97-AF65-F5344CB8AC3E}">
        <p14:creationId xmlns:p14="http://schemas.microsoft.com/office/powerpoint/2010/main" val="269021281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>
            <a:extLst>
              <a:ext uri="{FF2B5EF4-FFF2-40B4-BE49-F238E27FC236}">
                <a16:creationId xmlns:a16="http://schemas.microsoft.com/office/drawing/2014/main" id="{F29D935B-8413-2A41-9071-7E8F5B78C5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47156" y="502557"/>
            <a:ext cx="23236844" cy="2286000"/>
          </a:xfrm>
        </p:spPr>
        <p:txBody>
          <a:bodyPr>
            <a:normAutofit/>
          </a:bodyPr>
          <a:lstStyle/>
          <a:p>
            <a:r>
              <a:rPr lang="en-US" altLang="en-US" sz="11250" dirty="0"/>
              <a:t>Proofreading &amp; Seeking Feedback</a:t>
            </a:r>
          </a:p>
        </p:txBody>
      </p:sp>
      <p:sp>
        <p:nvSpPr>
          <p:cNvPr id="18434" name="Content Placeholder 2">
            <a:extLst>
              <a:ext uri="{FF2B5EF4-FFF2-40B4-BE49-F238E27FC236}">
                <a16:creationId xmlns:a16="http://schemas.microsoft.com/office/drawing/2014/main" id="{D7E6357E-FAF0-964B-A4B6-52E6D73DC89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265714" y="3893344"/>
            <a:ext cx="18828742" cy="8249037"/>
          </a:xfrm>
        </p:spPr>
        <p:txBody>
          <a:bodyPr>
            <a:normAutofit/>
          </a:bodyPr>
          <a:lstStyle/>
          <a:p>
            <a:pPr>
              <a:spcBef>
                <a:spcPts val="2400"/>
              </a:spcBef>
              <a:defRPr/>
            </a:pPr>
            <a:r>
              <a:rPr lang="en-US" altLang="en-US" sz="4500" dirty="0"/>
              <a:t>Identify multiple proofreading partners – faculty, fellowship advisor, classmates, friend/family, Writing Center consultants, etc. – you want a variety of individuals from varying backgrounds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sz="4500" dirty="0"/>
              <a:t>Ask for feedback on how your narrative flows and how ideas are articulated – readers should walk away with a decent understanding of what you’re trying to say, even if they aren’t familiar with the technical components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sz="4500" dirty="0"/>
              <a:t>Don’t let spelling and grammar checks be your primary focus of feedback and review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sz="4500" dirty="0"/>
              <a:t>Plan to go through several rounds of proofreading and editing</a:t>
            </a:r>
          </a:p>
        </p:txBody>
      </p:sp>
    </p:spTree>
    <p:extLst>
      <p:ext uri="{BB962C8B-B14F-4D97-AF65-F5344CB8AC3E}">
        <p14:creationId xmlns:p14="http://schemas.microsoft.com/office/powerpoint/2010/main" val="3929643549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>
            <a:extLst>
              <a:ext uri="{FF2B5EF4-FFF2-40B4-BE49-F238E27FC236}">
                <a16:creationId xmlns:a16="http://schemas.microsoft.com/office/drawing/2014/main" id="{524BF73C-7664-D245-A698-98BF9A726E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0" y="405152"/>
            <a:ext cx="18288000" cy="2678906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11250" dirty="0"/>
              <a:t>Frequently Asked Questions</a:t>
            </a:r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53E8A4D5-C9CE-1B4C-9048-8FB2658D87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1" y="3893344"/>
            <a:ext cx="19237842" cy="5420777"/>
          </a:xfrm>
        </p:spPr>
        <p:txBody>
          <a:bodyPr>
            <a:normAutofit/>
          </a:bodyPr>
          <a:lstStyle/>
          <a:p>
            <a:pPr marL="375060" indent="0">
              <a:spcBef>
                <a:spcPts val="2400"/>
              </a:spcBef>
              <a:buNone/>
              <a:defRPr/>
            </a:pPr>
            <a:r>
              <a:rPr lang="en-US" altLang="en-US" b="1" dirty="0"/>
              <a:t>Q: The personal statement limit is three pages – does this include sources or can I have another page for a bibliography? </a:t>
            </a:r>
          </a:p>
          <a:p>
            <a:pPr marL="375060" indent="0">
              <a:spcBef>
                <a:spcPts val="2400"/>
              </a:spcBef>
              <a:buNone/>
              <a:defRPr/>
            </a:pPr>
            <a:r>
              <a:rPr lang="en-US" altLang="en-US" sz="4500" dirty="0"/>
              <a:t>A: The three-page limit is a maximum in total – you cannot exceed three pages to add a bibliography, appendix, etc. </a:t>
            </a:r>
          </a:p>
          <a:p>
            <a:pPr marL="375060" indent="0">
              <a:spcBef>
                <a:spcPts val="2400"/>
              </a:spcBef>
              <a:buNone/>
              <a:defRPr/>
            </a:pPr>
            <a:r>
              <a:rPr lang="en-US" altLang="en-US" sz="4500" dirty="0"/>
              <a:t>Your final submission cannot, under any circumstance, exceed three pages in the prescribed formatting. </a:t>
            </a:r>
          </a:p>
        </p:txBody>
      </p:sp>
    </p:spTree>
    <p:extLst>
      <p:ext uri="{BB962C8B-B14F-4D97-AF65-F5344CB8AC3E}">
        <p14:creationId xmlns:p14="http://schemas.microsoft.com/office/powerpoint/2010/main" val="3381207477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>
            <a:extLst>
              <a:ext uri="{FF2B5EF4-FFF2-40B4-BE49-F238E27FC236}">
                <a16:creationId xmlns:a16="http://schemas.microsoft.com/office/drawing/2014/main" id="{524BF73C-7664-D245-A698-98BF9A726E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0" y="405152"/>
            <a:ext cx="18288000" cy="2678906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11250" dirty="0"/>
              <a:t>Frequently Asked Questions</a:t>
            </a:r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53E8A4D5-C9CE-1B4C-9048-8FB2658D87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0" y="3893344"/>
            <a:ext cx="18833805" cy="6186321"/>
          </a:xfrm>
        </p:spPr>
        <p:txBody>
          <a:bodyPr>
            <a:normAutofit/>
          </a:bodyPr>
          <a:lstStyle/>
          <a:p>
            <a:pPr marL="375060" indent="0">
              <a:spcBef>
                <a:spcPts val="2400"/>
              </a:spcBef>
              <a:buNone/>
              <a:defRPr/>
            </a:pPr>
            <a:r>
              <a:rPr lang="en-US" altLang="en-US" b="1" dirty="0"/>
              <a:t>Q: Can I use an image? </a:t>
            </a:r>
          </a:p>
          <a:p>
            <a:pPr marL="375060" indent="0">
              <a:spcBef>
                <a:spcPts val="2400"/>
              </a:spcBef>
              <a:buNone/>
              <a:defRPr/>
            </a:pPr>
            <a:r>
              <a:rPr lang="en-US" altLang="en-US" sz="4500" dirty="0"/>
              <a:t>A: Yes! Images are allowed and, in some cases, encouraged. </a:t>
            </a:r>
          </a:p>
          <a:p>
            <a:pPr marL="375060" indent="0">
              <a:spcBef>
                <a:spcPts val="2400"/>
              </a:spcBef>
              <a:buNone/>
              <a:defRPr/>
            </a:pPr>
            <a:r>
              <a:rPr lang="en-US" altLang="en-US" sz="4500" dirty="0"/>
              <a:t>When using equations in your statements, the NSF recommends using an image rather than typing out the equation in your text. </a:t>
            </a:r>
          </a:p>
          <a:p>
            <a:pPr marL="375060" indent="0">
              <a:spcBef>
                <a:spcPts val="2400"/>
              </a:spcBef>
              <a:buNone/>
              <a:defRPr/>
            </a:pPr>
            <a:r>
              <a:rPr lang="en-US" altLang="en-US" sz="4500" dirty="0"/>
              <a:t>Caution: while images are allowed, remember that they do take up valuable space! Ensure that the image is necessary and purposeful.</a:t>
            </a:r>
          </a:p>
        </p:txBody>
      </p:sp>
    </p:spTree>
    <p:extLst>
      <p:ext uri="{BB962C8B-B14F-4D97-AF65-F5344CB8AC3E}">
        <p14:creationId xmlns:p14="http://schemas.microsoft.com/office/powerpoint/2010/main" val="776366139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>
            <a:extLst>
              <a:ext uri="{FF2B5EF4-FFF2-40B4-BE49-F238E27FC236}">
                <a16:creationId xmlns:a16="http://schemas.microsoft.com/office/drawing/2014/main" id="{524BF73C-7664-D245-A698-98BF9A726E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0" y="339838"/>
            <a:ext cx="18288000" cy="2678906"/>
          </a:xfrm>
        </p:spPr>
        <p:txBody>
          <a:bodyPr/>
          <a:lstStyle/>
          <a:p>
            <a:pPr eaLnBrk="1" hangingPunct="1"/>
            <a:r>
              <a:rPr lang="en-US" altLang="en-US" sz="11250" dirty="0"/>
              <a:t>What is the NSF-GRFP</a:t>
            </a:r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53E8A4D5-C9CE-1B4C-9048-8FB2658D87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432956" y="3893344"/>
            <a:ext cx="20035157" cy="8304099"/>
          </a:xfrm>
        </p:spPr>
        <p:txBody>
          <a:bodyPr>
            <a:normAutofit/>
          </a:bodyPr>
          <a:lstStyle/>
          <a:p>
            <a:pPr marL="375060" indent="0">
              <a:buNone/>
            </a:pPr>
            <a:r>
              <a:rPr lang="en-US" sz="3375" dirty="0"/>
              <a:t>The NSF Graduate Research Fellowship Program (GRFP) helps </a:t>
            </a:r>
            <a:r>
              <a:rPr lang="en-US" sz="3375" b="1" dirty="0">
                <a:solidFill>
                  <a:srgbClr val="FF0000"/>
                </a:solidFill>
              </a:rPr>
              <a:t>ensure the vitality of the human resource base of science and engineering in the United States and reinforces its diversity</a:t>
            </a:r>
            <a:r>
              <a:rPr lang="en-US" sz="3375" dirty="0"/>
              <a:t>. The program recognizes and supports outstanding graduate students in NSF-supported science, technology, engineering, and mathematics disciplines who are pursuing research-based master’s and doctoral degrees at accredited United States institutions.</a:t>
            </a:r>
          </a:p>
          <a:p>
            <a:pPr marL="375060" indent="0">
              <a:buNone/>
            </a:pPr>
            <a:r>
              <a:rPr lang="en-US" sz="3375" dirty="0"/>
              <a:t>As the oldest graduate fellowship of its kind, the </a:t>
            </a:r>
            <a:r>
              <a:rPr lang="en-US" sz="3375" b="1" dirty="0">
                <a:solidFill>
                  <a:srgbClr val="FF0000"/>
                </a:solidFill>
              </a:rPr>
              <a:t>GRFP has a long history of selecting recipients who achieve high levels of success in their future academic and professional careers</a:t>
            </a:r>
            <a:r>
              <a:rPr lang="en-US" sz="3375" dirty="0"/>
              <a:t>. The reputation of the GRFP follows recipients and often helps them </a:t>
            </a:r>
            <a:r>
              <a:rPr lang="en-US" sz="3375" b="1" dirty="0">
                <a:solidFill>
                  <a:srgbClr val="FF0000"/>
                </a:solidFill>
              </a:rPr>
              <a:t>become life-long leaders that contribute significantly to both scientific innovation and teaching</a:t>
            </a:r>
            <a:r>
              <a:rPr lang="en-US" sz="3375" dirty="0"/>
              <a:t>. Past fellows include numerous Nobel Prize winners, former U.S. Secretary of Energy, Steven Chu, Google founder, Sergey </a:t>
            </a:r>
            <a:r>
              <a:rPr lang="en-US" sz="3375" dirty="0" err="1"/>
              <a:t>Brin</a:t>
            </a:r>
            <a:r>
              <a:rPr lang="en-US" sz="3375" dirty="0"/>
              <a:t> and </a:t>
            </a:r>
            <a:r>
              <a:rPr lang="en-US" sz="3375" i="1" dirty="0"/>
              <a:t>Freakonomics</a:t>
            </a:r>
            <a:r>
              <a:rPr lang="en-US" sz="3375" dirty="0"/>
              <a:t> co-author, Steven Levitt.</a:t>
            </a:r>
          </a:p>
          <a:p>
            <a:pPr marL="375060" indent="0" algn="r">
              <a:buNone/>
            </a:pPr>
            <a:r>
              <a:rPr lang="en-US" sz="3375" b="1" dirty="0"/>
              <a:t>- National Science Foundation</a:t>
            </a:r>
          </a:p>
        </p:txBody>
      </p:sp>
    </p:spTree>
    <p:extLst>
      <p:ext uri="{BB962C8B-B14F-4D97-AF65-F5344CB8AC3E}">
        <p14:creationId xmlns:p14="http://schemas.microsoft.com/office/powerpoint/2010/main" val="1957924944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>
            <a:extLst>
              <a:ext uri="{FF2B5EF4-FFF2-40B4-BE49-F238E27FC236}">
                <a16:creationId xmlns:a16="http://schemas.microsoft.com/office/drawing/2014/main" id="{524BF73C-7664-D245-A698-98BF9A726E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0" y="405152"/>
            <a:ext cx="18288000" cy="2678906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11250" dirty="0"/>
              <a:t>Frequently Asked Questions</a:t>
            </a:r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53E8A4D5-C9CE-1B4C-9048-8FB2658D87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0" y="3893344"/>
            <a:ext cx="18918865" cy="6181385"/>
          </a:xfrm>
        </p:spPr>
        <p:txBody>
          <a:bodyPr>
            <a:normAutofit/>
          </a:bodyPr>
          <a:lstStyle/>
          <a:p>
            <a:pPr marL="375060" indent="0">
              <a:spcBef>
                <a:spcPts val="2400"/>
              </a:spcBef>
              <a:buNone/>
              <a:defRPr/>
            </a:pPr>
            <a:r>
              <a:rPr lang="en-US" altLang="en-US" b="1" dirty="0"/>
              <a:t>Q: How many drafts of my personal statement should I plan to go through?  </a:t>
            </a:r>
          </a:p>
          <a:p>
            <a:pPr marL="375060" indent="0">
              <a:spcBef>
                <a:spcPts val="2400"/>
              </a:spcBef>
              <a:buNone/>
              <a:defRPr/>
            </a:pPr>
            <a:r>
              <a:rPr lang="en-US" altLang="en-US" sz="4500" dirty="0"/>
              <a:t>A: This varies, but many successful applicants will go through 10-20 rounds of proofreading and editing. </a:t>
            </a:r>
          </a:p>
          <a:p>
            <a:pPr marL="375060" indent="0">
              <a:spcBef>
                <a:spcPts val="2400"/>
              </a:spcBef>
              <a:buNone/>
              <a:defRPr/>
            </a:pPr>
            <a:r>
              <a:rPr lang="en-US" altLang="en-US" sz="4500" dirty="0"/>
              <a:t>Advice: there is always the ability to continue “perfecting” our writing, but there is a point where you say it’s good enough for the purpose of the application.</a:t>
            </a:r>
          </a:p>
        </p:txBody>
      </p:sp>
    </p:spTree>
    <p:extLst>
      <p:ext uri="{BB962C8B-B14F-4D97-AF65-F5344CB8AC3E}">
        <p14:creationId xmlns:p14="http://schemas.microsoft.com/office/powerpoint/2010/main" val="1635960789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>
            <a:extLst>
              <a:ext uri="{FF2B5EF4-FFF2-40B4-BE49-F238E27FC236}">
                <a16:creationId xmlns:a16="http://schemas.microsoft.com/office/drawing/2014/main" id="{524BF73C-7664-D245-A698-98BF9A726E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0" y="405152"/>
            <a:ext cx="18288000" cy="2678906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11250" dirty="0"/>
              <a:t>Frequently Asked Questions</a:t>
            </a:r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53E8A4D5-C9CE-1B4C-9048-8FB2658D87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0" y="3893344"/>
            <a:ext cx="18748744" cy="7717409"/>
          </a:xfrm>
        </p:spPr>
        <p:txBody>
          <a:bodyPr>
            <a:normAutofit lnSpcReduction="10000"/>
          </a:bodyPr>
          <a:lstStyle/>
          <a:p>
            <a:pPr marL="375060" indent="0">
              <a:spcBef>
                <a:spcPts val="2400"/>
              </a:spcBef>
              <a:buNone/>
              <a:defRPr/>
            </a:pPr>
            <a:r>
              <a:rPr lang="en-US" altLang="en-US" b="1" dirty="0"/>
              <a:t>Q: A few of my proofreading partners aren’t scientists or professors, should I take their advice on how I talk about my research? </a:t>
            </a:r>
          </a:p>
          <a:p>
            <a:pPr marL="375060" indent="0">
              <a:spcBef>
                <a:spcPts val="2400"/>
              </a:spcBef>
              <a:buNone/>
              <a:defRPr/>
            </a:pPr>
            <a:r>
              <a:rPr lang="en-US" altLang="en-US" sz="4500" dirty="0"/>
              <a:t>A: Yes! Non-STEM reviewers provide a valuable non-specialist perspective that will help shape your narrative. </a:t>
            </a:r>
          </a:p>
          <a:p>
            <a:pPr marL="375060" indent="0">
              <a:spcBef>
                <a:spcPts val="2400"/>
              </a:spcBef>
              <a:buNone/>
              <a:defRPr/>
            </a:pPr>
            <a:r>
              <a:rPr lang="en-US" altLang="en-US" sz="4500" dirty="0"/>
              <a:t>Non-STEM proofreaders should be able to walk away with a decent idea of what you’re trying to accomplish; if they don’t, you will want to address. </a:t>
            </a:r>
          </a:p>
          <a:p>
            <a:pPr marL="375060" indent="0">
              <a:spcBef>
                <a:spcPts val="2400"/>
              </a:spcBef>
              <a:buNone/>
              <a:defRPr/>
            </a:pPr>
            <a:r>
              <a:rPr lang="en-US" altLang="en-US" sz="4500" dirty="0"/>
              <a:t>If a non-STEM reviewer says that a concept isn’t well-defined or they couldn’t understand a dense explanation, take that feedback seriously. </a:t>
            </a:r>
          </a:p>
        </p:txBody>
      </p:sp>
    </p:spTree>
    <p:extLst>
      <p:ext uri="{BB962C8B-B14F-4D97-AF65-F5344CB8AC3E}">
        <p14:creationId xmlns:p14="http://schemas.microsoft.com/office/powerpoint/2010/main" val="2362608685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>
            <a:extLst>
              <a:ext uri="{FF2B5EF4-FFF2-40B4-BE49-F238E27FC236}">
                <a16:creationId xmlns:a16="http://schemas.microsoft.com/office/drawing/2014/main" id="{F29D935B-8413-2A41-9071-7E8F5B78C5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89100" y="469900"/>
            <a:ext cx="21005800" cy="2286000"/>
          </a:xfrm>
        </p:spPr>
        <p:txBody>
          <a:bodyPr/>
          <a:lstStyle/>
          <a:p>
            <a:r>
              <a:rPr lang="en-US" altLang="en-US" sz="11250" dirty="0"/>
              <a:t>Resources</a:t>
            </a:r>
          </a:p>
        </p:txBody>
      </p:sp>
      <p:sp>
        <p:nvSpPr>
          <p:cNvPr id="18434" name="Content Placeholder 2">
            <a:extLst>
              <a:ext uri="{FF2B5EF4-FFF2-40B4-BE49-F238E27FC236}">
                <a16:creationId xmlns:a16="http://schemas.microsoft.com/office/drawing/2014/main" id="{D7E6357E-FAF0-964B-A4B6-52E6D73DC89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314700" y="3893344"/>
            <a:ext cx="18794186" cy="6717949"/>
          </a:xfrm>
        </p:spPr>
        <p:txBody>
          <a:bodyPr>
            <a:normAutofit/>
          </a:bodyPr>
          <a:lstStyle/>
          <a:p>
            <a:pPr>
              <a:spcBef>
                <a:spcPts val="2400"/>
              </a:spcBef>
              <a:defRPr/>
            </a:pPr>
            <a:r>
              <a:rPr lang="en-US" altLang="en-US" sz="4500" dirty="0"/>
              <a:t>Annual solicitation (</a:t>
            </a:r>
            <a:r>
              <a:rPr lang="en-US" altLang="en-US" sz="4500" dirty="0">
                <a:hlinkClick r:id="rId2"/>
              </a:rPr>
              <a:t>nsfgrfp.org</a:t>
            </a:r>
            <a:r>
              <a:rPr lang="en-US" altLang="en-US" sz="4500" dirty="0"/>
              <a:t>) – 2024 solicitation will be posted late July/early August 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sz="4500" dirty="0"/>
              <a:t>Previous workshops, tools, &amp; resources found online 					(</a:t>
            </a:r>
            <a:r>
              <a:rPr lang="en-US" altLang="en-US" sz="4500" dirty="0">
                <a:hlinkClick r:id="rId3"/>
              </a:rPr>
              <a:t>nsf-grfp.utah.edu</a:t>
            </a:r>
            <a:r>
              <a:rPr lang="en-US" altLang="en-US" sz="4500" dirty="0"/>
              <a:t>)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sz="4500" dirty="0"/>
              <a:t>Your faculty mentor / research PI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sz="4500" dirty="0"/>
              <a:t>The University of Utah Writing Center (</a:t>
            </a:r>
            <a:r>
              <a:rPr lang="en-US" altLang="en-US" sz="4500" dirty="0">
                <a:hlinkClick r:id="rId4"/>
              </a:rPr>
              <a:t>writingcenter.utah.edu</a:t>
            </a:r>
            <a:r>
              <a:rPr lang="en-US" altLang="en-US" sz="4500" dirty="0"/>
              <a:t>)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sz="4500" dirty="0"/>
              <a:t>Graduate fellowship advising (</a:t>
            </a:r>
            <a:r>
              <a:rPr lang="en-US" altLang="en-US" sz="4500" dirty="0">
                <a:hlinkClick r:id="rId5"/>
              </a:rPr>
              <a:t>fellowships@gradschool.utah.edu</a:t>
            </a:r>
            <a:r>
              <a:rPr lang="en-US" altLang="en-US" sz="4500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3815922583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49444-2E01-1044-82CC-778AE148D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1400" y="504456"/>
            <a:ext cx="21005800" cy="2286000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Questions?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A78991-C811-D54B-A5F4-FCB36558EB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00400" y="3149600"/>
            <a:ext cx="20307299" cy="7397897"/>
          </a:xfrm>
        </p:spPr>
        <p:txBody>
          <a:bodyPr>
            <a:normAutofit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en-US" b="1" dirty="0">
                <a:solidFill>
                  <a:srgbClr val="000000"/>
                </a:solidFill>
              </a:rPr>
              <a:t>Matthew Plooster, Ed.D.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4200" dirty="0">
                <a:solidFill>
                  <a:srgbClr val="000000"/>
                </a:solidFill>
              </a:rPr>
              <a:t>Assistant Dean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4200" dirty="0">
                <a:solidFill>
                  <a:srgbClr val="000000"/>
                </a:solidFill>
              </a:rPr>
              <a:t>The University of Utah Graduate School </a:t>
            </a:r>
          </a:p>
          <a:p>
            <a:pPr marL="0" indent="0">
              <a:spcBef>
                <a:spcPts val="600"/>
              </a:spcBef>
              <a:buNone/>
            </a:pPr>
            <a:endParaRPr lang="en-US" sz="4200" dirty="0"/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4200" dirty="0">
                <a:solidFill>
                  <a:srgbClr val="000000"/>
                </a:solidFill>
              </a:rPr>
              <a:t>For NSF-GRFP application resources &amp; trainings, visit </a:t>
            </a:r>
            <a:r>
              <a:rPr lang="en-US" sz="4200" dirty="0">
                <a:hlinkClick r:id="rId2"/>
              </a:rPr>
              <a:t>www.nsf-grfp.utah.edu</a:t>
            </a:r>
            <a:r>
              <a:rPr lang="en-US" sz="4200" dirty="0"/>
              <a:t> 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4200" dirty="0">
                <a:solidFill>
                  <a:srgbClr val="000000"/>
                </a:solidFill>
              </a:rPr>
              <a:t>For NSF-GRFP application portal and solicitation, visit </a:t>
            </a:r>
            <a:r>
              <a:rPr lang="en-US" sz="4200" dirty="0">
                <a:hlinkClick r:id="rId3"/>
              </a:rPr>
              <a:t>www.nsfgrfp.org</a:t>
            </a:r>
            <a:r>
              <a:rPr lang="en-US" sz="4200" dirty="0"/>
              <a:t> 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4200" dirty="0">
                <a:solidFill>
                  <a:srgbClr val="000000"/>
                </a:solidFill>
              </a:rPr>
              <a:t>For questions or to schedule advising appointments, email </a:t>
            </a:r>
            <a:r>
              <a:rPr lang="en-US" sz="4200" dirty="0">
                <a:hlinkClick r:id="rId4"/>
              </a:rPr>
              <a:t>fellowships@gradschool.utah.edu</a:t>
            </a:r>
            <a:r>
              <a:rPr lang="en-US" sz="4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68151211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>
            <a:extLst>
              <a:ext uri="{FF2B5EF4-FFF2-40B4-BE49-F238E27FC236}">
                <a16:creationId xmlns:a16="http://schemas.microsoft.com/office/drawing/2014/main" id="{524BF73C-7664-D245-A698-98BF9A726E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0" y="405153"/>
            <a:ext cx="18288000" cy="2678906"/>
          </a:xfrm>
        </p:spPr>
        <p:txBody>
          <a:bodyPr/>
          <a:lstStyle/>
          <a:p>
            <a:pPr eaLnBrk="1" hangingPunct="1"/>
            <a:r>
              <a:rPr lang="en-US" altLang="en-US" sz="11250" dirty="0"/>
              <a:t>Fellowship Benefits</a:t>
            </a:r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53E8A4D5-C9CE-1B4C-9048-8FB2658D87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0" y="3084058"/>
            <a:ext cx="19289485" cy="9441095"/>
          </a:xfrm>
        </p:spPr>
        <p:txBody>
          <a:bodyPr>
            <a:normAutofit/>
          </a:bodyPr>
          <a:lstStyle/>
          <a:p>
            <a:pPr marL="0" indent="0">
              <a:spcBef>
                <a:spcPts val="2400"/>
              </a:spcBef>
              <a:buNone/>
              <a:defRPr/>
            </a:pPr>
            <a:r>
              <a:rPr lang="en-US" altLang="en-US" sz="4900" dirty="0"/>
              <a:t>From the National Science Foundation:  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sz="4200" dirty="0"/>
              <a:t>Five-year fellowship (3 years of funding, 2 years of reserve)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sz="4200" dirty="0"/>
              <a:t>$37,000/year stipend (X three years) 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sz="4200" dirty="0"/>
              <a:t>Tuition coverage (X three years) 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sz="4200" dirty="0"/>
              <a:t>Career/life balance (family leave) &amp; access to professional development</a:t>
            </a:r>
          </a:p>
          <a:p>
            <a:pPr marL="0" indent="0">
              <a:spcBef>
                <a:spcPts val="2400"/>
              </a:spcBef>
              <a:buNone/>
              <a:defRPr/>
            </a:pPr>
            <a:r>
              <a:rPr lang="en-US" altLang="en-US" sz="800" dirty="0"/>
              <a:t> </a:t>
            </a:r>
          </a:p>
          <a:p>
            <a:pPr marL="0" indent="0">
              <a:spcBef>
                <a:spcPts val="2400"/>
              </a:spcBef>
              <a:buNone/>
              <a:defRPr/>
            </a:pPr>
            <a:r>
              <a:rPr lang="en-US" altLang="en-US" sz="4900" dirty="0"/>
              <a:t>From the University of Utah: 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sz="4200" dirty="0"/>
              <a:t>Health insurance coverage (X three years) </a:t>
            </a:r>
            <a:endParaRPr lang="en-US" altLang="en-US" sz="4200" b="1" dirty="0">
              <a:solidFill>
                <a:srgbClr val="FF0000"/>
              </a:solidFill>
            </a:endParaRPr>
          </a:p>
          <a:p>
            <a:pPr>
              <a:spcBef>
                <a:spcPts val="2400"/>
              </a:spcBef>
              <a:defRPr/>
            </a:pPr>
            <a:r>
              <a:rPr lang="en-US" altLang="en-US" sz="4200" dirty="0"/>
              <a:t>$2,000/year research expenses (X three years) 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sz="4200" dirty="0"/>
              <a:t>Some PIs offer fellowship bonuses</a:t>
            </a:r>
          </a:p>
        </p:txBody>
      </p:sp>
    </p:spTree>
    <p:extLst>
      <p:ext uri="{BB962C8B-B14F-4D97-AF65-F5344CB8AC3E}">
        <p14:creationId xmlns:p14="http://schemas.microsoft.com/office/powerpoint/2010/main" val="2156625600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>
            <a:extLst>
              <a:ext uri="{FF2B5EF4-FFF2-40B4-BE49-F238E27FC236}">
                <a16:creationId xmlns:a16="http://schemas.microsoft.com/office/drawing/2014/main" id="{524BF73C-7664-D245-A698-98BF9A726E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0" y="503124"/>
            <a:ext cx="18288000" cy="2678906"/>
          </a:xfrm>
        </p:spPr>
        <p:txBody>
          <a:bodyPr/>
          <a:lstStyle/>
          <a:p>
            <a:pPr eaLnBrk="1" hangingPunct="1"/>
            <a:r>
              <a:rPr lang="en-US" altLang="en-US" sz="11250" dirty="0"/>
              <a:t>Other Important Benefits</a:t>
            </a:r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53E8A4D5-C9CE-1B4C-9048-8FB2658D87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0" y="3893344"/>
            <a:ext cx="18287999" cy="5511913"/>
          </a:xfrm>
        </p:spPr>
        <p:txBody>
          <a:bodyPr>
            <a:normAutofit/>
          </a:bodyPr>
          <a:lstStyle/>
          <a:p>
            <a:pPr>
              <a:spcBef>
                <a:spcPts val="2400"/>
              </a:spcBef>
              <a:defRPr/>
            </a:pPr>
            <a:r>
              <a:rPr lang="en-US" altLang="en-US" dirty="0"/>
              <a:t>Mobile – you can take it anywhere in the US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dirty="0"/>
              <a:t>Occasionally a step up in graduate admissions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dirty="0"/>
              <a:t>Prestige &amp; recognition 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dirty="0"/>
              <a:t>Boosts resume/CV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dirty="0"/>
              <a:t>Establishes a pattern of seeking (and getting) external funding</a:t>
            </a:r>
          </a:p>
        </p:txBody>
      </p:sp>
    </p:spTree>
    <p:extLst>
      <p:ext uri="{BB962C8B-B14F-4D97-AF65-F5344CB8AC3E}">
        <p14:creationId xmlns:p14="http://schemas.microsoft.com/office/powerpoint/2010/main" val="2710940001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>
            <a:extLst>
              <a:ext uri="{FF2B5EF4-FFF2-40B4-BE49-F238E27FC236}">
                <a16:creationId xmlns:a16="http://schemas.microsoft.com/office/drawing/2014/main" id="{524BF73C-7664-D245-A698-98BF9A726E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0" y="535781"/>
            <a:ext cx="18288000" cy="2678906"/>
          </a:xfrm>
        </p:spPr>
        <p:txBody>
          <a:bodyPr/>
          <a:lstStyle/>
          <a:p>
            <a:pPr eaLnBrk="1" hangingPunct="1"/>
            <a:r>
              <a:rPr lang="en-US" altLang="en-US" sz="11250" dirty="0"/>
              <a:t>Eligibility</a:t>
            </a:r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53E8A4D5-C9CE-1B4C-9048-8FB2658D87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7999" y="3893344"/>
            <a:ext cx="20088447" cy="3487170"/>
          </a:xfrm>
        </p:spPr>
        <p:txBody>
          <a:bodyPr>
            <a:normAutofit/>
          </a:bodyPr>
          <a:lstStyle/>
          <a:p>
            <a:pPr>
              <a:spcBef>
                <a:spcPts val="2400"/>
              </a:spcBef>
              <a:defRPr/>
            </a:pPr>
            <a:r>
              <a:rPr lang="en-US" altLang="en-US" dirty="0"/>
              <a:t>Must be a US citizen, national, or permanent resident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dirty="0"/>
              <a:t>Enrolled or intend to enroll in a research-based masters or doctorate in an eligible STEM field: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3234AF45-6048-7345-B49A-ACA83D0E4643}"/>
              </a:ext>
            </a:extLst>
          </p:cNvPr>
          <p:cNvSpPr txBox="1">
            <a:spLocks noChangeArrowheads="1"/>
          </p:cNvSpPr>
          <p:nvPr/>
        </p:nvSpPr>
        <p:spPr>
          <a:xfrm>
            <a:off x="3508743" y="7569315"/>
            <a:ext cx="18989749" cy="34871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numCol="1" anchor="ctr">
            <a:normAutofit/>
          </a:bodyPr>
          <a:lstStyle>
            <a:lvl1pPr marL="63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27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90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254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317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 hangingPunct="1">
              <a:spcBef>
                <a:spcPts val="600"/>
              </a:spcBef>
              <a:buNone/>
              <a:defRPr/>
            </a:pPr>
            <a:r>
              <a:rPr lang="en-US" altLang="en-US" sz="4500" dirty="0"/>
              <a:t>Chemistry | Computer and Information Science/Engineering | Engineering | Geoscience | Life Sciences | Materials Research | Mathematical Sciences | Physics &amp; Astronomy | Psychology | Social Sciences | STEM Education</a:t>
            </a:r>
          </a:p>
        </p:txBody>
      </p:sp>
    </p:spTree>
    <p:extLst>
      <p:ext uri="{BB962C8B-B14F-4D97-AF65-F5344CB8AC3E}">
        <p14:creationId xmlns:p14="http://schemas.microsoft.com/office/powerpoint/2010/main" val="3631036687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>
            <a:extLst>
              <a:ext uri="{FF2B5EF4-FFF2-40B4-BE49-F238E27FC236}">
                <a16:creationId xmlns:a16="http://schemas.microsoft.com/office/drawing/2014/main" id="{524BF73C-7664-D245-A698-98BF9A726E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0" y="454138"/>
            <a:ext cx="18288000" cy="2678906"/>
          </a:xfrm>
        </p:spPr>
        <p:txBody>
          <a:bodyPr/>
          <a:lstStyle/>
          <a:p>
            <a:pPr eaLnBrk="1" hangingPunct="1"/>
            <a:r>
              <a:rPr lang="en-US" altLang="en-US" sz="11250" dirty="0"/>
              <a:t>Eligibility</a:t>
            </a:r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53E8A4D5-C9CE-1B4C-9048-8FB2658D87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0" y="3893345"/>
            <a:ext cx="18288000" cy="7313371"/>
          </a:xfrm>
        </p:spPr>
        <p:txBody>
          <a:bodyPr numCol="1">
            <a:normAutofit/>
          </a:bodyPr>
          <a:lstStyle/>
          <a:p>
            <a:pPr marL="375060" indent="0">
              <a:spcBef>
                <a:spcPts val="2400"/>
              </a:spcBef>
              <a:buNone/>
            </a:pPr>
            <a:r>
              <a:rPr lang="en-US" b="1" dirty="0"/>
              <a:t>Who </a:t>
            </a:r>
            <a:r>
              <a:rPr lang="en-US" b="1" i="1" dirty="0"/>
              <a:t>Isn’t</a:t>
            </a:r>
            <a:r>
              <a:rPr lang="en-US" b="1" dirty="0"/>
              <a:t> Supported</a:t>
            </a:r>
          </a:p>
          <a:p>
            <a:pPr>
              <a:spcBef>
                <a:spcPts val="2400"/>
              </a:spcBef>
            </a:pPr>
            <a:r>
              <a:rPr lang="en-US" dirty="0"/>
              <a:t>Joint science/professional degree programs (example: JD/PhD)</a:t>
            </a:r>
          </a:p>
          <a:p>
            <a:pPr>
              <a:spcBef>
                <a:spcPts val="2400"/>
              </a:spcBef>
            </a:pPr>
            <a:r>
              <a:rPr lang="en-US" dirty="0"/>
              <a:t>Business administration or management degrees</a:t>
            </a:r>
          </a:p>
          <a:p>
            <a:pPr>
              <a:spcBef>
                <a:spcPts val="2400"/>
              </a:spcBef>
            </a:pPr>
            <a:r>
              <a:rPr lang="en-US" dirty="0"/>
              <a:t>Counseling, social work</a:t>
            </a:r>
          </a:p>
          <a:p>
            <a:pPr>
              <a:spcBef>
                <a:spcPts val="2400"/>
              </a:spcBef>
            </a:pPr>
            <a:r>
              <a:rPr lang="en-US" dirty="0"/>
              <a:t>History (except the history of science)</a:t>
            </a:r>
          </a:p>
          <a:p>
            <a:pPr>
              <a:spcBef>
                <a:spcPts val="2400"/>
              </a:spcBef>
            </a:pPr>
            <a:r>
              <a:rPr lang="en-US" dirty="0"/>
              <a:t>Education (except STEM education) </a:t>
            </a:r>
          </a:p>
          <a:p>
            <a:pPr>
              <a:spcBef>
                <a:spcPts val="2400"/>
              </a:spcBef>
            </a:pPr>
            <a:r>
              <a:rPr lang="en-US" dirty="0"/>
              <a:t>Professional degrees (PSM, MPH, MLS, etc.) </a:t>
            </a:r>
          </a:p>
        </p:txBody>
      </p:sp>
    </p:spTree>
    <p:extLst>
      <p:ext uri="{BB962C8B-B14F-4D97-AF65-F5344CB8AC3E}">
        <p14:creationId xmlns:p14="http://schemas.microsoft.com/office/powerpoint/2010/main" val="1837350076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>
            <a:extLst>
              <a:ext uri="{FF2B5EF4-FFF2-40B4-BE49-F238E27FC236}">
                <a16:creationId xmlns:a16="http://schemas.microsoft.com/office/drawing/2014/main" id="{524BF73C-7664-D245-A698-98BF9A726E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0" y="552109"/>
            <a:ext cx="18288000" cy="2678906"/>
          </a:xfrm>
        </p:spPr>
        <p:txBody>
          <a:bodyPr/>
          <a:lstStyle/>
          <a:p>
            <a:pPr eaLnBrk="1" hangingPunct="1"/>
            <a:r>
              <a:rPr lang="en-US" altLang="en-US" sz="11250" dirty="0"/>
              <a:t>Eligibility</a:t>
            </a:r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53E8A4D5-C9CE-1B4C-9048-8FB2658D87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7999" y="3893345"/>
            <a:ext cx="20560145" cy="8057650"/>
          </a:xfrm>
        </p:spPr>
        <p:txBody>
          <a:bodyPr numCol="1">
            <a:noAutofit/>
          </a:bodyPr>
          <a:lstStyle/>
          <a:p>
            <a:pPr marL="375060" indent="0">
              <a:spcBef>
                <a:spcPts val="2400"/>
              </a:spcBef>
              <a:buNone/>
            </a:pPr>
            <a:r>
              <a:rPr lang="en-US" b="1" dirty="0"/>
              <a:t>Who </a:t>
            </a:r>
            <a:r>
              <a:rPr lang="en-US" b="1" i="1" dirty="0"/>
              <a:t>Isn’t</a:t>
            </a:r>
            <a:r>
              <a:rPr lang="en-US" b="1" dirty="0"/>
              <a:t> Supported</a:t>
            </a:r>
          </a:p>
          <a:p>
            <a:pPr>
              <a:spcBef>
                <a:spcPts val="2400"/>
              </a:spcBef>
            </a:pPr>
            <a:r>
              <a:rPr lang="en-US" dirty="0"/>
              <a:t>Research with disease-related goals (unless biomedical engineering)</a:t>
            </a:r>
          </a:p>
          <a:p>
            <a:pPr>
              <a:spcBef>
                <a:spcPts val="2400"/>
              </a:spcBef>
            </a:pPr>
            <a:r>
              <a:rPr lang="en-US" dirty="0"/>
              <a:t>Clinical research:</a:t>
            </a:r>
          </a:p>
          <a:p>
            <a:pPr lvl="2">
              <a:spcBef>
                <a:spcPts val="1200"/>
              </a:spcBef>
            </a:pPr>
            <a:r>
              <a:rPr lang="en-US" sz="4200" dirty="0"/>
              <a:t>Patient-oriented research</a:t>
            </a:r>
          </a:p>
          <a:p>
            <a:pPr lvl="2">
              <a:spcBef>
                <a:spcPts val="1200"/>
              </a:spcBef>
            </a:pPr>
            <a:r>
              <a:rPr lang="en-US" sz="4200" dirty="0"/>
              <a:t>Epidemiological and medical behavioral studies</a:t>
            </a:r>
          </a:p>
          <a:p>
            <a:pPr lvl="2">
              <a:spcBef>
                <a:spcPts val="1200"/>
              </a:spcBef>
            </a:pPr>
            <a:r>
              <a:rPr lang="en-US" sz="4200" dirty="0"/>
              <a:t>Outcomes research</a:t>
            </a:r>
          </a:p>
          <a:p>
            <a:pPr lvl="2">
              <a:spcBef>
                <a:spcPts val="1200"/>
              </a:spcBef>
            </a:pPr>
            <a:r>
              <a:rPr lang="en-US" sz="4200" dirty="0"/>
              <a:t>Health services research</a:t>
            </a:r>
          </a:p>
          <a:p>
            <a:pPr>
              <a:spcBef>
                <a:spcPts val="2400"/>
              </a:spcBef>
            </a:pPr>
            <a:r>
              <a:rPr lang="en-US" dirty="0"/>
              <a:t>Pharmacologic, non-pharmacologic, behavioral interventions &amp; studies</a:t>
            </a:r>
          </a:p>
        </p:txBody>
      </p:sp>
    </p:spTree>
    <p:extLst>
      <p:ext uri="{BB962C8B-B14F-4D97-AF65-F5344CB8AC3E}">
        <p14:creationId xmlns:p14="http://schemas.microsoft.com/office/powerpoint/2010/main" val="1270613686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>
            <a:extLst>
              <a:ext uri="{FF2B5EF4-FFF2-40B4-BE49-F238E27FC236}">
                <a16:creationId xmlns:a16="http://schemas.microsoft.com/office/drawing/2014/main" id="{524BF73C-7664-D245-A698-98BF9A726E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0" y="519453"/>
            <a:ext cx="18288000" cy="2678906"/>
          </a:xfrm>
        </p:spPr>
        <p:txBody>
          <a:bodyPr/>
          <a:lstStyle/>
          <a:p>
            <a:pPr eaLnBrk="1" hangingPunct="1"/>
            <a:r>
              <a:rPr lang="en-US" altLang="en-US" sz="11250" dirty="0"/>
              <a:t>Application Components</a:t>
            </a:r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53E8A4D5-C9CE-1B4C-9048-8FB2658D87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0" y="3893344"/>
            <a:ext cx="19003926" cy="6360999"/>
          </a:xfrm>
        </p:spPr>
        <p:txBody>
          <a:bodyPr>
            <a:normAutofit/>
          </a:bodyPr>
          <a:lstStyle/>
          <a:p>
            <a:pPr>
              <a:spcBef>
                <a:spcPts val="2400"/>
              </a:spcBef>
              <a:defRPr/>
            </a:pPr>
            <a:r>
              <a:rPr lang="en-US" altLang="en-US" b="1" dirty="0"/>
              <a:t>Transcripts</a:t>
            </a:r>
            <a:r>
              <a:rPr lang="en-US" altLang="en-US" dirty="0"/>
              <a:t> – required from all degree-granting institutions you’ve attended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b="1" dirty="0"/>
              <a:t>Statements</a:t>
            </a:r>
            <a:r>
              <a:rPr lang="en-US" altLang="en-US" dirty="0"/>
              <a:t> – Personal Statement and Graduate Research Plan Statement 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b="1" dirty="0"/>
              <a:t>Reference Letters </a:t>
            </a:r>
            <a:r>
              <a:rPr lang="en-US" altLang="en-US" dirty="0"/>
              <a:t>– two letters are required, but recommended to submit three</a:t>
            </a:r>
          </a:p>
        </p:txBody>
      </p:sp>
    </p:spTree>
    <p:extLst>
      <p:ext uri="{BB962C8B-B14F-4D97-AF65-F5344CB8AC3E}">
        <p14:creationId xmlns:p14="http://schemas.microsoft.com/office/powerpoint/2010/main" val="2483358248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White">
  <a:themeElements>
    <a:clrScheme name="Utah Brand Colors">
      <a:dk1>
        <a:srgbClr val="708E99"/>
      </a:dk1>
      <a:lt1>
        <a:srgbClr val="FFFFFF"/>
      </a:lt1>
      <a:dk2>
        <a:srgbClr val="708E99"/>
      </a:dk2>
      <a:lt2>
        <a:srgbClr val="E2E6E6"/>
      </a:lt2>
      <a:accent1>
        <a:srgbClr val="BE0000"/>
      </a:accent1>
      <a:accent2>
        <a:srgbClr val="FBA918"/>
      </a:accent2>
      <a:accent3>
        <a:srgbClr val="890000"/>
      </a:accent3>
      <a:accent4>
        <a:srgbClr val="3ABFC0"/>
      </a:accent4>
      <a:accent5>
        <a:srgbClr val="E3937B"/>
      </a:accent5>
      <a:accent6>
        <a:srgbClr val="EFC041"/>
      </a:accent6>
      <a:hlink>
        <a:srgbClr val="BE0000"/>
      </a:hlink>
      <a:folHlink>
        <a:srgbClr val="3ABFC0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3731</TotalTime>
  <Words>2228</Words>
  <Application>Microsoft Macintosh PowerPoint</Application>
  <PresentationFormat>Custom</PresentationFormat>
  <Paragraphs>227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Factoria Ultra</vt:lpstr>
      <vt:lpstr>Helvetica Neue</vt:lpstr>
      <vt:lpstr>Helvetica Neue Light</vt:lpstr>
      <vt:lpstr>White</vt:lpstr>
      <vt:lpstr> National Science Foundation  Graduate Research Fellowship Program Personal Statements</vt:lpstr>
      <vt:lpstr>What We’ll Cover</vt:lpstr>
      <vt:lpstr>What is the NSF-GRFP</vt:lpstr>
      <vt:lpstr>Fellowship Benefits</vt:lpstr>
      <vt:lpstr>Other Important Benefits</vt:lpstr>
      <vt:lpstr>Eligibility</vt:lpstr>
      <vt:lpstr>Eligibility</vt:lpstr>
      <vt:lpstr>Eligibility</vt:lpstr>
      <vt:lpstr>Application Components</vt:lpstr>
      <vt:lpstr>Personal Statement</vt:lpstr>
      <vt:lpstr>Getting Started</vt:lpstr>
      <vt:lpstr>Statement Introduction</vt:lpstr>
      <vt:lpstr>Statement Introduction</vt:lpstr>
      <vt:lpstr>Intellectual Merits/Broader Impacts</vt:lpstr>
      <vt:lpstr>Intellectual Merits</vt:lpstr>
      <vt:lpstr>Broader Impacts</vt:lpstr>
      <vt:lpstr>Writing About Experience</vt:lpstr>
      <vt:lpstr>Suggested Page Structure</vt:lpstr>
      <vt:lpstr>Suggested Page Structure</vt:lpstr>
      <vt:lpstr>Writing Tips</vt:lpstr>
      <vt:lpstr>Writing Tips</vt:lpstr>
      <vt:lpstr>Writing Tips</vt:lpstr>
      <vt:lpstr>Important Considerations</vt:lpstr>
      <vt:lpstr>Non-Traditional Students</vt:lpstr>
      <vt:lpstr>Common Weaknesses</vt:lpstr>
      <vt:lpstr>Drafting Your Statement</vt:lpstr>
      <vt:lpstr>Proofreading &amp; Seeking Feedback</vt:lpstr>
      <vt:lpstr>Frequently Asked Questions</vt:lpstr>
      <vt:lpstr>Frequently Asked Questions</vt:lpstr>
      <vt:lpstr>Frequently Asked Questions</vt:lpstr>
      <vt:lpstr>Frequently Asked Questions</vt:lpstr>
      <vt:lpstr>Resources</vt:lpstr>
      <vt:lpstr>Questions?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LoGan Gowers</dc:creator>
  <cp:lastModifiedBy>Matthew Plooster</cp:lastModifiedBy>
  <cp:revision>25</cp:revision>
  <cp:lastPrinted>2024-06-12T16:24:56Z</cp:lastPrinted>
  <dcterms:modified xsi:type="dcterms:W3CDTF">2024-07-21T00:16:01Z</dcterms:modified>
</cp:coreProperties>
</file>